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58" r:id="rId15"/>
    <p:sldId id="270" r:id="rId16"/>
    <p:sldId id="271" r:id="rId17"/>
    <p:sldId id="272" r:id="rId18"/>
    <p:sldId id="273" r:id="rId19"/>
    <p:sldId id="274" r:id="rId20"/>
    <p:sldId id="275" r:id="rId21"/>
    <p:sldId id="276" r:id="rId22"/>
  </p:sldIdLst>
  <p:sldSz cx="18288000" cy="10287000"/>
  <p:notesSz cx="6858000" cy="9144000"/>
  <p:embeddedFontLst>
    <p:embeddedFont>
      <p:font typeface="DM Sans Bold" panose="020B0604020202020204" charset="0"/>
      <p:regular r:id="rId23"/>
    </p:embeddedFont>
    <p:embeddedFont>
      <p:font typeface="DM Sans" panose="020B0604020202020204" charset="0"/>
      <p:regular r:id="rId24"/>
    </p:embeddedFont>
    <p:embeddedFont>
      <p:font typeface="Calibri" panose="020F0502020204030204" pitchFamily="34" charset="0"/>
      <p:regular r:id="rId25"/>
      <p:bold r:id="rId26"/>
      <p:italic r:id="rId27"/>
      <p:boldItalic r:id="rId28"/>
    </p:embeddedFont>
    <p:embeddedFont>
      <p:font typeface="Saira" panose="020B0604020202020204" charset="0"/>
      <p:regular r:id="rId29"/>
    </p:embeddedFont>
    <p:embeddedFont>
      <p:font typeface="Canva Sans" panose="020B0604020202020204" charset="0"/>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65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35.sv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40.png"/><Relationship Id="rId7" Type="http://schemas.openxmlformats.org/officeDocument/2006/relationships/image" Target="../media/image1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15.sv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35.sv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6.png"/><Relationship Id="rId4" Type="http://schemas.openxmlformats.org/officeDocument/2006/relationships/image" Target="../media/image7.sv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9.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20.sv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20.sv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9.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p:cNvSpPr/>
          <p:nvPr/>
        </p:nvSpPr>
        <p:spPr>
          <a:xfrm rot="-4319139" flipH="1">
            <a:off x="1717312" y="-2532663"/>
            <a:ext cx="14853376" cy="15352326"/>
          </a:xfrm>
          <a:custGeom>
            <a:avLst/>
            <a:gdLst/>
            <a:ahLst/>
            <a:cxnLst/>
            <a:rect l="l" t="t" r="r" b="b"/>
            <a:pathLst>
              <a:path w="14853376" h="15352326">
                <a:moveTo>
                  <a:pt x="14853376" y="0"/>
                </a:moveTo>
                <a:lnTo>
                  <a:pt x="0" y="0"/>
                </a:lnTo>
                <a:lnTo>
                  <a:pt x="0" y="15352326"/>
                </a:lnTo>
                <a:lnTo>
                  <a:pt x="14853376" y="15352326"/>
                </a:lnTo>
                <a:lnTo>
                  <a:pt x="14853376" y="0"/>
                </a:lnTo>
                <a:close/>
              </a:path>
            </a:pathLst>
          </a:custGeom>
          <a:blipFill>
            <a:blip r:embed="rId2"/>
            <a:stretch>
              <a:fillRect/>
            </a:stretch>
          </a:blipFill>
        </p:spPr>
      </p:sp>
      <p:sp>
        <p:nvSpPr>
          <p:cNvPr id="3" name="AutoShape 3">
            <a:extLst>
              <a:ext uri="{C183D7F6-B498-43B3-948B-1728B52AA6E4}">
                <adec:decorative xmlns:adec="http://schemas.microsoft.com/office/drawing/2017/decorative" xmlns="" val="1"/>
              </a:ext>
            </a:extLst>
          </p:cNvPr>
          <p:cNvSpPr/>
          <p:nvPr/>
        </p:nvSpPr>
        <p:spPr>
          <a:xfrm rot="1008">
            <a:off x="1028700" y="7129449"/>
            <a:ext cx="16230601" cy="0"/>
          </a:xfrm>
          <a:prstGeom prst="line">
            <a:avLst/>
          </a:prstGeom>
          <a:ln w="9525" cap="flat">
            <a:solidFill>
              <a:srgbClr val="000000"/>
            </a:solidFill>
            <a:prstDash val="solid"/>
            <a:headEnd type="none" w="sm" len="sm"/>
            <a:tailEnd type="none" w="sm" len="sm"/>
          </a:ln>
        </p:spPr>
      </p:sp>
      <p:grpSp>
        <p:nvGrpSpPr>
          <p:cNvPr id="4" name="Group 4"/>
          <p:cNvGrpSpPr/>
          <p:nvPr/>
        </p:nvGrpSpPr>
        <p:grpSpPr>
          <a:xfrm>
            <a:off x="1408762" y="3338289"/>
            <a:ext cx="14741129" cy="2353799"/>
            <a:chOff x="0" y="0"/>
            <a:chExt cx="19654838" cy="3138398"/>
          </a:xfrm>
        </p:grpSpPr>
        <p:sp>
          <p:nvSpPr>
            <p:cNvPr id="5" name="TextBox 5"/>
            <p:cNvSpPr txBox="1"/>
            <p:nvPr/>
          </p:nvSpPr>
          <p:spPr>
            <a:xfrm>
              <a:off x="0" y="0"/>
              <a:ext cx="19654838" cy="2190039"/>
            </a:xfrm>
            <a:prstGeom prst="rect">
              <a:avLst/>
            </a:prstGeom>
          </p:spPr>
          <p:txBody>
            <a:bodyPr lIns="0" tIns="0" rIns="0" bIns="0" rtlCol="0" anchor="t">
              <a:spAutoFit/>
            </a:bodyPr>
            <a:lstStyle/>
            <a:p>
              <a:pPr algn="l">
                <a:lnSpc>
                  <a:spcPts val="12933"/>
                </a:lnSpc>
              </a:pPr>
              <a:r>
                <a:rPr lang="en-US" sz="10777" b="1">
                  <a:solidFill>
                    <a:srgbClr val="000000"/>
                  </a:solidFill>
                  <a:latin typeface="DM Sans Bold"/>
                  <a:ea typeface="DM Sans Bold"/>
                  <a:cs typeface="DM Sans Bold"/>
                  <a:sym typeface="DM Sans Bold"/>
                </a:rPr>
                <a:t>Ride Sharing System</a:t>
              </a:r>
            </a:p>
          </p:txBody>
        </p:sp>
        <p:sp>
          <p:nvSpPr>
            <p:cNvPr id="6" name="TextBox 6"/>
            <p:cNvSpPr txBox="1"/>
            <p:nvPr/>
          </p:nvSpPr>
          <p:spPr>
            <a:xfrm>
              <a:off x="0" y="2621479"/>
              <a:ext cx="19654838" cy="516919"/>
            </a:xfrm>
            <a:prstGeom prst="rect">
              <a:avLst/>
            </a:prstGeom>
          </p:spPr>
          <p:txBody>
            <a:bodyPr lIns="0" tIns="0" rIns="0" bIns="0" rtlCol="0" anchor="t">
              <a:spAutoFit/>
            </a:bodyPr>
            <a:lstStyle/>
            <a:p>
              <a:pPr algn="l">
                <a:lnSpc>
                  <a:spcPts val="3233"/>
                </a:lnSpc>
              </a:pPr>
              <a:endParaRPr/>
            </a:p>
          </p:txBody>
        </p:sp>
      </p:grpSp>
      <p:grpSp>
        <p:nvGrpSpPr>
          <p:cNvPr id="7" name="Group 7"/>
          <p:cNvGrpSpPr/>
          <p:nvPr/>
        </p:nvGrpSpPr>
        <p:grpSpPr>
          <a:xfrm>
            <a:off x="1028700" y="8135350"/>
            <a:ext cx="5691644" cy="973360"/>
            <a:chOff x="0" y="0"/>
            <a:chExt cx="7588859" cy="1297814"/>
          </a:xfrm>
        </p:grpSpPr>
        <p:sp>
          <p:nvSpPr>
            <p:cNvPr id="8" name="TextBox 8"/>
            <p:cNvSpPr txBox="1"/>
            <p:nvPr/>
          </p:nvSpPr>
          <p:spPr>
            <a:xfrm>
              <a:off x="0" y="701172"/>
              <a:ext cx="7588859" cy="596641"/>
            </a:xfrm>
            <a:prstGeom prst="rect">
              <a:avLst/>
            </a:prstGeom>
          </p:spPr>
          <p:txBody>
            <a:bodyPr lIns="0" tIns="0" rIns="0" bIns="0" rtlCol="0" anchor="t">
              <a:spAutoFit/>
            </a:bodyPr>
            <a:lstStyle/>
            <a:p>
              <a:pPr algn="l">
                <a:lnSpc>
                  <a:spcPts val="3782"/>
                </a:lnSpc>
              </a:pPr>
              <a:r>
                <a:rPr lang="en-US" sz="2701" b="1">
                  <a:solidFill>
                    <a:srgbClr val="000000"/>
                  </a:solidFill>
                  <a:latin typeface="DM Sans Bold"/>
                  <a:ea typeface="DM Sans Bold"/>
                  <a:cs typeface="DM Sans Bold"/>
                  <a:sym typeface="DM Sans Bold"/>
                </a:rPr>
                <a:t>Md. Zehadul Islam - 222902069</a:t>
              </a:r>
            </a:p>
          </p:txBody>
        </p:sp>
        <p:sp>
          <p:nvSpPr>
            <p:cNvPr id="9" name="TextBox 9"/>
            <p:cNvSpPr txBox="1"/>
            <p:nvPr/>
          </p:nvSpPr>
          <p:spPr>
            <a:xfrm>
              <a:off x="0" y="-47625"/>
              <a:ext cx="7588859" cy="596641"/>
            </a:xfrm>
            <a:prstGeom prst="rect">
              <a:avLst/>
            </a:prstGeom>
          </p:spPr>
          <p:txBody>
            <a:bodyPr lIns="0" tIns="0" rIns="0" bIns="0" rtlCol="0" anchor="t">
              <a:spAutoFit/>
            </a:bodyPr>
            <a:lstStyle/>
            <a:p>
              <a:pPr algn="l">
                <a:lnSpc>
                  <a:spcPts val="3782"/>
                </a:lnSpc>
              </a:pPr>
              <a:r>
                <a:rPr lang="en-US" sz="2701" b="1">
                  <a:solidFill>
                    <a:srgbClr val="000000"/>
                  </a:solidFill>
                  <a:latin typeface="DM Sans Bold"/>
                  <a:ea typeface="DM Sans Bold"/>
                  <a:cs typeface="DM Sans Bold"/>
                  <a:sym typeface="DM Sans Bold"/>
                </a:rPr>
                <a:t>Abir Al Anan - 222902035</a:t>
              </a:r>
            </a:p>
          </p:txBody>
        </p:sp>
      </p:grpSp>
      <p:sp>
        <p:nvSpPr>
          <p:cNvPr id="10" name="TextBox 10"/>
          <p:cNvSpPr txBox="1"/>
          <p:nvPr/>
        </p:nvSpPr>
        <p:spPr>
          <a:xfrm>
            <a:off x="770294" y="7317712"/>
            <a:ext cx="16747412" cy="530860"/>
          </a:xfrm>
          <a:prstGeom prst="rect">
            <a:avLst/>
          </a:prstGeom>
        </p:spPr>
        <p:txBody>
          <a:bodyPr lIns="0" tIns="0" rIns="0" bIns="0" rtlCol="0" anchor="t">
            <a:spAutoFit/>
          </a:bodyPr>
          <a:lstStyle/>
          <a:p>
            <a:pPr algn="l">
              <a:lnSpc>
                <a:spcPts val="4339"/>
              </a:lnSpc>
            </a:pPr>
            <a:r>
              <a:rPr lang="en-US" sz="3099" b="1">
                <a:solidFill>
                  <a:srgbClr val="000000"/>
                </a:solidFill>
                <a:latin typeface="DM Sans Bold"/>
                <a:ea typeface="DM Sans Bold"/>
                <a:cs typeface="DM Sans Bold"/>
                <a:sym typeface="DM Sans Bold"/>
              </a:rPr>
              <a:t>Presented by:                                                                                             Presented to:</a:t>
            </a:r>
          </a:p>
        </p:txBody>
      </p:sp>
      <p:sp>
        <p:nvSpPr>
          <p:cNvPr id="11" name="TextBox 11"/>
          <p:cNvSpPr txBox="1"/>
          <p:nvPr/>
        </p:nvSpPr>
        <p:spPr>
          <a:xfrm>
            <a:off x="1806550" y="1065255"/>
            <a:ext cx="4913794" cy="342409"/>
          </a:xfrm>
          <a:prstGeom prst="rect">
            <a:avLst/>
          </a:prstGeom>
        </p:spPr>
        <p:txBody>
          <a:bodyPr lIns="0" tIns="0" rIns="0" bIns="0" rtlCol="0" anchor="t">
            <a:spAutoFit/>
          </a:bodyPr>
          <a:lstStyle/>
          <a:p>
            <a:pPr algn="l">
              <a:lnSpc>
                <a:spcPts val="2824"/>
              </a:lnSpc>
            </a:pPr>
            <a:r>
              <a:rPr lang="en-US" sz="2017" b="1" spc="40">
                <a:solidFill>
                  <a:srgbClr val="000000"/>
                </a:solidFill>
                <a:latin typeface="DM Sans Bold"/>
                <a:ea typeface="DM Sans Bold"/>
                <a:cs typeface="DM Sans Bold"/>
                <a:sym typeface="DM Sans Bold"/>
              </a:rPr>
              <a:t>GREEN UNIVERSITY OF BANGLADESH</a:t>
            </a:r>
          </a:p>
        </p:txBody>
      </p:sp>
      <p:sp>
        <p:nvSpPr>
          <p:cNvPr id="12" name="Freeform 12"/>
          <p:cNvSpPr/>
          <p:nvPr/>
        </p:nvSpPr>
        <p:spPr>
          <a:xfrm>
            <a:off x="1089833" y="955341"/>
            <a:ext cx="637857" cy="600336"/>
          </a:xfrm>
          <a:custGeom>
            <a:avLst/>
            <a:gdLst/>
            <a:ahLst/>
            <a:cxnLst/>
            <a:rect l="l" t="t" r="r" b="b"/>
            <a:pathLst>
              <a:path w="637857" h="600336">
                <a:moveTo>
                  <a:pt x="0" y="0"/>
                </a:moveTo>
                <a:lnTo>
                  <a:pt x="637857" y="0"/>
                </a:lnTo>
                <a:lnTo>
                  <a:pt x="637857" y="600336"/>
                </a:lnTo>
                <a:lnTo>
                  <a:pt x="0" y="600336"/>
                </a:lnTo>
                <a:lnTo>
                  <a:pt x="0" y="0"/>
                </a:lnTo>
                <a:close/>
              </a:path>
            </a:pathLst>
          </a:custGeom>
          <a:blipFill>
            <a:blip r:embed="rId3"/>
            <a:stretch>
              <a:fillRect/>
            </a:stretch>
          </a:blipFill>
        </p:spPr>
      </p:sp>
      <p:grpSp>
        <p:nvGrpSpPr>
          <p:cNvPr id="13" name="Group 13"/>
          <p:cNvGrpSpPr/>
          <p:nvPr/>
        </p:nvGrpSpPr>
        <p:grpSpPr>
          <a:xfrm>
            <a:off x="12645257" y="8055885"/>
            <a:ext cx="5642743" cy="2231115"/>
            <a:chOff x="0" y="-47625"/>
            <a:chExt cx="7523658" cy="2974820"/>
          </a:xfrm>
        </p:grpSpPr>
        <p:sp>
          <p:nvSpPr>
            <p:cNvPr id="14" name="TextBox 14"/>
            <p:cNvSpPr txBox="1"/>
            <p:nvPr/>
          </p:nvSpPr>
          <p:spPr>
            <a:xfrm>
              <a:off x="0" y="2546922"/>
              <a:ext cx="7523658" cy="380273"/>
            </a:xfrm>
            <a:prstGeom prst="rect">
              <a:avLst/>
            </a:prstGeom>
          </p:spPr>
          <p:txBody>
            <a:bodyPr lIns="0" tIns="0" rIns="0" bIns="0" rtlCol="0" anchor="t">
              <a:spAutoFit/>
            </a:bodyPr>
            <a:lstStyle/>
            <a:p>
              <a:pPr algn="l">
                <a:lnSpc>
                  <a:spcPts val="2423"/>
                </a:lnSpc>
              </a:pPr>
              <a:endParaRPr/>
            </a:p>
          </p:txBody>
        </p:sp>
        <p:sp>
          <p:nvSpPr>
            <p:cNvPr id="15" name="TextBox 15"/>
            <p:cNvSpPr txBox="1"/>
            <p:nvPr/>
          </p:nvSpPr>
          <p:spPr>
            <a:xfrm>
              <a:off x="0" y="-47625"/>
              <a:ext cx="7523658" cy="2569935"/>
            </a:xfrm>
            <a:prstGeom prst="rect">
              <a:avLst/>
            </a:prstGeom>
          </p:spPr>
          <p:txBody>
            <a:bodyPr lIns="0" tIns="0" rIns="0" bIns="0" rtlCol="0" anchor="t">
              <a:spAutoFit/>
            </a:bodyPr>
            <a:lstStyle/>
            <a:p>
              <a:pPr algn="l">
                <a:lnSpc>
                  <a:spcPts val="3823"/>
                </a:lnSpc>
              </a:pPr>
              <a:r>
                <a:rPr lang="en-US" sz="2730" b="1" dirty="0">
                  <a:solidFill>
                    <a:srgbClr val="000000"/>
                  </a:solidFill>
                  <a:latin typeface="DM Sans Bold"/>
                  <a:ea typeface="DM Sans Bold"/>
                  <a:cs typeface="DM Sans Bold"/>
                  <a:sym typeface="DM Sans Bold"/>
                </a:rPr>
                <a:t>Md. </a:t>
              </a:r>
              <a:r>
                <a:rPr lang="en-US" sz="2730" b="1" dirty="0" err="1">
                  <a:solidFill>
                    <a:srgbClr val="000000"/>
                  </a:solidFill>
                  <a:latin typeface="DM Sans Bold"/>
                  <a:ea typeface="DM Sans Bold"/>
                  <a:cs typeface="DM Sans Bold"/>
                  <a:sym typeface="DM Sans Bold"/>
                </a:rPr>
                <a:t>Solaiman</a:t>
              </a:r>
              <a:r>
                <a:rPr lang="en-US" sz="2730" b="1" dirty="0">
                  <a:solidFill>
                    <a:srgbClr val="000000"/>
                  </a:solidFill>
                  <a:latin typeface="DM Sans Bold"/>
                  <a:ea typeface="DM Sans Bold"/>
                  <a:cs typeface="DM Sans Bold"/>
                  <a:sym typeface="DM Sans Bold"/>
                </a:rPr>
                <a:t> Mia</a:t>
              </a:r>
            </a:p>
            <a:p>
              <a:pPr algn="l">
                <a:lnSpc>
                  <a:spcPts val="3823"/>
                </a:lnSpc>
              </a:pPr>
              <a:r>
                <a:rPr lang="en-US" sz="2730" b="1" dirty="0" smtClean="0">
                  <a:solidFill>
                    <a:srgbClr val="000000"/>
                  </a:solidFill>
                  <a:latin typeface="DM Sans Bold"/>
                  <a:ea typeface="DM Sans Bold"/>
                  <a:cs typeface="DM Sans Bold"/>
                  <a:sym typeface="DM Sans Bold"/>
                </a:rPr>
                <a:t>Lecturer </a:t>
              </a:r>
              <a:r>
                <a:rPr lang="en-US" sz="2730" b="1" dirty="0">
                  <a:solidFill>
                    <a:srgbClr val="000000"/>
                  </a:solidFill>
                  <a:latin typeface="DM Sans Bold"/>
                  <a:ea typeface="DM Sans Bold"/>
                  <a:cs typeface="DM Sans Bold"/>
                  <a:sym typeface="DM Sans Bold"/>
                </a:rPr>
                <a:t>Dept. Of CSE</a:t>
              </a:r>
            </a:p>
            <a:p>
              <a:pPr algn="l">
                <a:lnSpc>
                  <a:spcPts val="3823"/>
                </a:lnSpc>
              </a:pPr>
              <a:r>
                <a:rPr lang="en-US" sz="2730" b="1" dirty="0">
                  <a:solidFill>
                    <a:srgbClr val="000000"/>
                  </a:solidFill>
                  <a:latin typeface="DM Sans Bold"/>
                  <a:ea typeface="DM Sans Bold"/>
                  <a:cs typeface="DM Sans Bold"/>
                  <a:sym typeface="DM Sans Bold"/>
                </a:rPr>
                <a:t>Green University Of Bangladesh</a:t>
              </a:r>
            </a:p>
            <a:p>
              <a:pPr algn="l">
                <a:lnSpc>
                  <a:spcPts val="3823"/>
                </a:lnSpc>
              </a:pPr>
              <a:endParaRPr lang="en-US" sz="2730" b="1" dirty="0">
                <a:solidFill>
                  <a:srgbClr val="000000"/>
                </a:solidFill>
                <a:latin typeface="DM Sans Bold"/>
                <a:ea typeface="DM Sans Bold"/>
                <a:cs typeface="DM Sans Bold"/>
                <a:sym typeface="DM Sans Bold"/>
              </a:endParaRPr>
            </a:p>
          </p:txBody>
        </p:sp>
      </p:grpSp>
      <p:sp>
        <p:nvSpPr>
          <p:cNvPr id="16" name="TextBox 16"/>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01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xmlns="" val="1"/>
              </a:ext>
            </a:extLst>
          </p:cNvPr>
          <p:cNvSpPr/>
          <p:nvPr/>
        </p:nvSpPr>
        <p:spPr>
          <a:xfrm>
            <a:off x="547285" y="2405062"/>
            <a:ext cx="16230600" cy="4762"/>
          </a:xfrm>
          <a:prstGeom prst="line">
            <a:avLst/>
          </a:prstGeom>
          <a:ln w="9525" cap="flat">
            <a:solidFill>
              <a:srgbClr val="000000"/>
            </a:solidFill>
            <a:prstDash val="solid"/>
            <a:headEnd type="none" w="sm" len="sm"/>
            <a:tailEnd type="none" w="sm" len="sm"/>
          </a:ln>
        </p:spPr>
      </p:sp>
      <p:sp>
        <p:nvSpPr>
          <p:cNvPr id="3" name="Freeform 3"/>
          <p:cNvSpPr/>
          <p:nvPr/>
        </p:nvSpPr>
        <p:spPr>
          <a:xfrm>
            <a:off x="6002148" y="2671762"/>
            <a:ext cx="7395011" cy="2148977"/>
          </a:xfrm>
          <a:custGeom>
            <a:avLst/>
            <a:gdLst/>
            <a:ahLst/>
            <a:cxnLst/>
            <a:rect l="l" t="t" r="r" b="b"/>
            <a:pathLst>
              <a:path w="7395011" h="2148977">
                <a:moveTo>
                  <a:pt x="0" y="0"/>
                </a:moveTo>
                <a:lnTo>
                  <a:pt x="7395011" y="0"/>
                </a:lnTo>
                <a:lnTo>
                  <a:pt x="7395011" y="2148978"/>
                </a:lnTo>
                <a:lnTo>
                  <a:pt x="0" y="2148978"/>
                </a:lnTo>
                <a:lnTo>
                  <a:pt x="0" y="0"/>
                </a:lnTo>
                <a:close/>
              </a:path>
            </a:pathLst>
          </a:custGeom>
          <a:blipFill>
            <a:blip r:embed="rId2"/>
            <a:stretch>
              <a:fillRect t="-125" b="-125"/>
            </a:stretch>
          </a:blipFill>
        </p:spPr>
      </p:sp>
      <p:sp>
        <p:nvSpPr>
          <p:cNvPr id="4" name="Freeform 4"/>
          <p:cNvSpPr/>
          <p:nvPr/>
        </p:nvSpPr>
        <p:spPr>
          <a:xfrm>
            <a:off x="1689920" y="5143500"/>
            <a:ext cx="4881339" cy="2071386"/>
          </a:xfrm>
          <a:custGeom>
            <a:avLst/>
            <a:gdLst/>
            <a:ahLst/>
            <a:cxnLst/>
            <a:rect l="l" t="t" r="r" b="b"/>
            <a:pathLst>
              <a:path w="4881339" h="2071386">
                <a:moveTo>
                  <a:pt x="0" y="0"/>
                </a:moveTo>
                <a:lnTo>
                  <a:pt x="4881339" y="0"/>
                </a:lnTo>
                <a:lnTo>
                  <a:pt x="4881339" y="2071386"/>
                </a:lnTo>
                <a:lnTo>
                  <a:pt x="0" y="2071386"/>
                </a:lnTo>
                <a:lnTo>
                  <a:pt x="0" y="0"/>
                </a:lnTo>
                <a:close/>
              </a:path>
            </a:pathLst>
          </a:custGeom>
          <a:blipFill>
            <a:blip r:embed="rId3"/>
            <a:stretch>
              <a:fillRect/>
            </a:stretch>
          </a:blipFill>
        </p:spPr>
      </p:sp>
      <p:sp>
        <p:nvSpPr>
          <p:cNvPr id="5" name="Freeform 5"/>
          <p:cNvSpPr/>
          <p:nvPr/>
        </p:nvSpPr>
        <p:spPr>
          <a:xfrm>
            <a:off x="12753255" y="5034255"/>
            <a:ext cx="4024630" cy="2289876"/>
          </a:xfrm>
          <a:custGeom>
            <a:avLst/>
            <a:gdLst/>
            <a:ahLst/>
            <a:cxnLst/>
            <a:rect l="l" t="t" r="r" b="b"/>
            <a:pathLst>
              <a:path w="4024630" h="2289876">
                <a:moveTo>
                  <a:pt x="0" y="0"/>
                </a:moveTo>
                <a:lnTo>
                  <a:pt x="4024630" y="0"/>
                </a:lnTo>
                <a:lnTo>
                  <a:pt x="4024630" y="2289876"/>
                </a:lnTo>
                <a:lnTo>
                  <a:pt x="0" y="2289876"/>
                </a:lnTo>
                <a:lnTo>
                  <a:pt x="0" y="0"/>
                </a:lnTo>
                <a:close/>
              </a:path>
            </a:pathLst>
          </a:custGeom>
          <a:blipFill>
            <a:blip r:embed="rId4"/>
            <a:stretch>
              <a:fillRect/>
            </a:stretch>
          </a:blipFill>
        </p:spPr>
      </p:sp>
      <p:grpSp>
        <p:nvGrpSpPr>
          <p:cNvPr id="6" name="Group 6"/>
          <p:cNvGrpSpPr/>
          <p:nvPr/>
        </p:nvGrpSpPr>
        <p:grpSpPr>
          <a:xfrm>
            <a:off x="344585" y="4558350"/>
            <a:ext cx="3786004" cy="1321063"/>
            <a:chOff x="0" y="0"/>
            <a:chExt cx="5048005" cy="1761417"/>
          </a:xfrm>
        </p:grpSpPr>
        <p:sp>
          <p:nvSpPr>
            <p:cNvPr id="7" name="TextBox 7"/>
            <p:cNvSpPr txBox="1"/>
            <p:nvPr/>
          </p:nvSpPr>
          <p:spPr>
            <a:xfrm>
              <a:off x="0" y="-952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8" name="TextBox 8"/>
            <p:cNvSpPr txBox="1"/>
            <p:nvPr/>
          </p:nvSpPr>
          <p:spPr>
            <a:xfrm>
              <a:off x="0" y="1214259"/>
              <a:ext cx="5048005" cy="547158"/>
            </a:xfrm>
            <a:prstGeom prst="rect">
              <a:avLst/>
            </a:prstGeom>
          </p:spPr>
          <p:txBody>
            <a:bodyPr lIns="0" tIns="0" rIns="0" bIns="0" rtlCol="0" anchor="t">
              <a:spAutoFit/>
            </a:bodyPr>
            <a:lstStyle/>
            <a:p>
              <a:pPr algn="l">
                <a:lnSpc>
                  <a:spcPts val="3499"/>
                </a:lnSpc>
              </a:pPr>
              <a:endParaRPr/>
            </a:p>
          </p:txBody>
        </p:sp>
      </p:grpSp>
      <p:sp>
        <p:nvSpPr>
          <p:cNvPr id="9" name="Freeform 9"/>
          <p:cNvSpPr/>
          <p:nvPr/>
        </p:nvSpPr>
        <p:spPr>
          <a:xfrm rot="-8461330" flipH="1">
            <a:off x="13347799" y="3900348"/>
            <a:ext cx="2198067" cy="620954"/>
          </a:xfrm>
          <a:custGeom>
            <a:avLst/>
            <a:gdLst/>
            <a:ahLst/>
            <a:cxnLst/>
            <a:rect l="l" t="t" r="r" b="b"/>
            <a:pathLst>
              <a:path w="2198067" h="620954">
                <a:moveTo>
                  <a:pt x="2198067" y="0"/>
                </a:moveTo>
                <a:lnTo>
                  <a:pt x="0" y="0"/>
                </a:lnTo>
                <a:lnTo>
                  <a:pt x="0" y="620954"/>
                </a:lnTo>
                <a:lnTo>
                  <a:pt x="2198067" y="620954"/>
                </a:lnTo>
                <a:lnTo>
                  <a:pt x="2198067"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0" name="Freeform 10"/>
          <p:cNvSpPr/>
          <p:nvPr/>
        </p:nvSpPr>
        <p:spPr>
          <a:xfrm rot="8745820">
            <a:off x="3679847" y="3915099"/>
            <a:ext cx="2417418" cy="682921"/>
          </a:xfrm>
          <a:custGeom>
            <a:avLst/>
            <a:gdLst/>
            <a:ahLst/>
            <a:cxnLst/>
            <a:rect l="l" t="t" r="r" b="b"/>
            <a:pathLst>
              <a:path w="2417418" h="682921">
                <a:moveTo>
                  <a:pt x="0" y="0"/>
                </a:moveTo>
                <a:lnTo>
                  <a:pt x="2417418" y="0"/>
                </a:lnTo>
                <a:lnTo>
                  <a:pt x="2417418" y="682920"/>
                </a:lnTo>
                <a:lnTo>
                  <a:pt x="0" y="68292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6934741" y="5581603"/>
            <a:ext cx="4987121" cy="3266564"/>
          </a:xfrm>
          <a:custGeom>
            <a:avLst/>
            <a:gdLst/>
            <a:ahLst/>
            <a:cxnLst/>
            <a:rect l="l" t="t" r="r" b="b"/>
            <a:pathLst>
              <a:path w="4987121" h="3266564">
                <a:moveTo>
                  <a:pt x="0" y="0"/>
                </a:moveTo>
                <a:lnTo>
                  <a:pt x="4987121" y="0"/>
                </a:lnTo>
                <a:lnTo>
                  <a:pt x="4987121" y="3266565"/>
                </a:lnTo>
                <a:lnTo>
                  <a:pt x="0" y="3266565"/>
                </a:lnTo>
                <a:lnTo>
                  <a:pt x="0" y="0"/>
                </a:lnTo>
                <a:close/>
              </a:path>
            </a:pathLst>
          </a:custGeom>
          <a:blipFill>
            <a:blip r:embed="rId7"/>
            <a:stretch>
              <a:fillRect/>
            </a:stretch>
          </a:blipFill>
        </p:spPr>
      </p:sp>
      <p:sp>
        <p:nvSpPr>
          <p:cNvPr id="12" name="Freeform 12"/>
          <p:cNvSpPr/>
          <p:nvPr/>
        </p:nvSpPr>
        <p:spPr>
          <a:xfrm rot="-1829995" flipH="1">
            <a:off x="13026554" y="7838971"/>
            <a:ext cx="2198067" cy="620954"/>
          </a:xfrm>
          <a:custGeom>
            <a:avLst/>
            <a:gdLst/>
            <a:ahLst/>
            <a:cxnLst/>
            <a:rect l="l" t="t" r="r" b="b"/>
            <a:pathLst>
              <a:path w="2198067" h="620954">
                <a:moveTo>
                  <a:pt x="2198067" y="0"/>
                </a:moveTo>
                <a:lnTo>
                  <a:pt x="0" y="0"/>
                </a:lnTo>
                <a:lnTo>
                  <a:pt x="0" y="620954"/>
                </a:lnTo>
                <a:lnTo>
                  <a:pt x="2198067" y="620954"/>
                </a:lnTo>
                <a:lnTo>
                  <a:pt x="2198067"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3" name="Freeform 13"/>
          <p:cNvSpPr/>
          <p:nvPr/>
        </p:nvSpPr>
        <p:spPr>
          <a:xfrm rot="2291764">
            <a:off x="3340426" y="7807987"/>
            <a:ext cx="2417418" cy="682921"/>
          </a:xfrm>
          <a:custGeom>
            <a:avLst/>
            <a:gdLst/>
            <a:ahLst/>
            <a:cxnLst/>
            <a:rect l="l" t="t" r="r" b="b"/>
            <a:pathLst>
              <a:path w="2417418" h="682921">
                <a:moveTo>
                  <a:pt x="0" y="0"/>
                </a:moveTo>
                <a:lnTo>
                  <a:pt x="2417418" y="0"/>
                </a:lnTo>
                <a:lnTo>
                  <a:pt x="2417418" y="682921"/>
                </a:lnTo>
                <a:lnTo>
                  <a:pt x="0" y="682921"/>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4" name="Freeform 14"/>
          <p:cNvSpPr/>
          <p:nvPr/>
        </p:nvSpPr>
        <p:spPr>
          <a:xfrm>
            <a:off x="6934741" y="8848168"/>
            <a:ext cx="4987121" cy="1392868"/>
          </a:xfrm>
          <a:custGeom>
            <a:avLst/>
            <a:gdLst/>
            <a:ahLst/>
            <a:cxnLst/>
            <a:rect l="l" t="t" r="r" b="b"/>
            <a:pathLst>
              <a:path w="4987121" h="1392868">
                <a:moveTo>
                  <a:pt x="0" y="0"/>
                </a:moveTo>
                <a:lnTo>
                  <a:pt x="4987121" y="0"/>
                </a:lnTo>
                <a:lnTo>
                  <a:pt x="4987121" y="1392868"/>
                </a:lnTo>
                <a:lnTo>
                  <a:pt x="0" y="1392868"/>
                </a:lnTo>
                <a:lnTo>
                  <a:pt x="0" y="0"/>
                </a:lnTo>
                <a:close/>
              </a:path>
            </a:pathLst>
          </a:custGeom>
          <a:blipFill>
            <a:blip r:embed="rId8"/>
            <a:stretch>
              <a:fillRect l="-12146" r="-33888"/>
            </a:stretch>
          </a:blipFill>
        </p:spPr>
      </p:sp>
      <p:sp>
        <p:nvSpPr>
          <p:cNvPr id="15" name="TextBox 15"/>
          <p:cNvSpPr txBox="1"/>
          <p:nvPr/>
        </p:nvSpPr>
        <p:spPr>
          <a:xfrm>
            <a:off x="1028700" y="765800"/>
            <a:ext cx="8115299"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DM Sans Bold"/>
                <a:ea typeface="DM Sans Bold"/>
                <a:cs typeface="DM Sans Bold"/>
                <a:sym typeface="DM Sans Bold"/>
              </a:rPr>
              <a:t>User Features</a:t>
            </a:r>
          </a:p>
        </p:txBody>
      </p:sp>
      <p:sp>
        <p:nvSpPr>
          <p:cNvPr id="16" name="TextBox 16"/>
          <p:cNvSpPr txBox="1"/>
          <p:nvPr/>
        </p:nvSpPr>
        <p:spPr>
          <a:xfrm>
            <a:off x="883201" y="3382669"/>
            <a:ext cx="3665934" cy="422275"/>
          </a:xfrm>
          <a:prstGeom prst="rect">
            <a:avLst/>
          </a:prstGeom>
        </p:spPr>
        <p:txBody>
          <a:bodyPr lIns="0" tIns="0" rIns="0" bIns="0" rtlCol="0" anchor="t">
            <a:spAutoFit/>
          </a:bodyPr>
          <a:lstStyle/>
          <a:p>
            <a:pPr marL="539749" lvl="1" indent="-269875" algn="ctr">
              <a:lnSpc>
                <a:spcPts val="3499"/>
              </a:lnSpc>
              <a:spcBef>
                <a:spcPct val="0"/>
              </a:spcBef>
              <a:buAutoNum type="arabicPeriod"/>
            </a:pPr>
            <a:r>
              <a:rPr lang="en-US" sz="2499" b="1" dirty="0">
                <a:solidFill>
                  <a:srgbClr val="000000"/>
                </a:solidFill>
                <a:latin typeface="DM Sans Bold"/>
                <a:ea typeface="DM Sans Bold"/>
                <a:cs typeface="DM Sans Bold"/>
                <a:sym typeface="DM Sans Bold"/>
              </a:rPr>
              <a:t>Create Account</a:t>
            </a:r>
          </a:p>
        </p:txBody>
      </p:sp>
      <p:sp>
        <p:nvSpPr>
          <p:cNvPr id="17" name="TextBox 17"/>
          <p:cNvSpPr txBox="1"/>
          <p:nvPr/>
        </p:nvSpPr>
        <p:spPr>
          <a:xfrm>
            <a:off x="13397159" y="3246612"/>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2. Login </a:t>
            </a:r>
          </a:p>
        </p:txBody>
      </p:sp>
      <p:sp>
        <p:nvSpPr>
          <p:cNvPr id="18" name="TextBox 18"/>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11</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xmlns="" val="1"/>
              </a:ext>
            </a:extLst>
          </p:cNvPr>
          <p:cNvSpPr/>
          <p:nvPr/>
        </p:nvSpPr>
        <p:spPr>
          <a:xfrm>
            <a:off x="344587" y="2324786"/>
            <a:ext cx="16230600" cy="4762"/>
          </a:xfrm>
          <a:prstGeom prst="line">
            <a:avLst/>
          </a:prstGeom>
          <a:ln w="9525" cap="flat">
            <a:solidFill>
              <a:srgbClr val="000000"/>
            </a:solidFill>
            <a:prstDash val="solid"/>
            <a:headEnd type="none" w="sm" len="sm"/>
            <a:tailEnd type="none" w="sm" len="sm"/>
          </a:ln>
        </p:spPr>
      </p:sp>
      <p:sp>
        <p:nvSpPr>
          <p:cNvPr id="3" name="TextBox 3"/>
          <p:cNvSpPr txBox="1"/>
          <p:nvPr/>
        </p:nvSpPr>
        <p:spPr>
          <a:xfrm>
            <a:off x="1395518" y="3108445"/>
            <a:ext cx="6041045" cy="895985"/>
          </a:xfrm>
          <a:prstGeom prst="rect">
            <a:avLst/>
          </a:prstGeom>
        </p:spPr>
        <p:txBody>
          <a:bodyPr lIns="0" tIns="0" rIns="0" bIns="0" rtlCol="0" anchor="t">
            <a:spAutoFit/>
          </a:bodyPr>
          <a:lstStyle/>
          <a:p>
            <a:pPr algn="ctr">
              <a:lnSpc>
                <a:spcPts val="3639"/>
              </a:lnSpc>
              <a:spcBef>
                <a:spcPct val="0"/>
              </a:spcBef>
            </a:pPr>
            <a:r>
              <a:rPr lang="en-US" sz="2599" b="1">
                <a:solidFill>
                  <a:srgbClr val="000000"/>
                </a:solidFill>
                <a:latin typeface="DM Sans Bold"/>
                <a:ea typeface="DM Sans Bold"/>
                <a:cs typeface="DM Sans Bold"/>
                <a:sym typeface="DM Sans Bold"/>
              </a:rPr>
              <a:t>User Options After Login Perfectly : There will be 4 options.</a:t>
            </a:r>
          </a:p>
        </p:txBody>
      </p:sp>
      <p:grpSp>
        <p:nvGrpSpPr>
          <p:cNvPr id="4" name="Group 4"/>
          <p:cNvGrpSpPr/>
          <p:nvPr/>
        </p:nvGrpSpPr>
        <p:grpSpPr>
          <a:xfrm>
            <a:off x="344585" y="3043373"/>
            <a:ext cx="3786004" cy="2836040"/>
            <a:chOff x="0" y="0"/>
            <a:chExt cx="5048005" cy="3781387"/>
          </a:xfrm>
        </p:grpSpPr>
        <p:sp>
          <p:nvSpPr>
            <p:cNvPr id="5" name="TextBox 5"/>
            <p:cNvSpPr txBox="1"/>
            <p:nvPr/>
          </p:nvSpPr>
          <p:spPr>
            <a:xfrm>
              <a:off x="0" y="201044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6" name="TextBox 6"/>
            <p:cNvSpPr txBox="1"/>
            <p:nvPr/>
          </p:nvSpPr>
          <p:spPr>
            <a:xfrm>
              <a:off x="0" y="3234228"/>
              <a:ext cx="5048005" cy="547158"/>
            </a:xfrm>
            <a:prstGeom prst="rect">
              <a:avLst/>
            </a:prstGeom>
          </p:spPr>
          <p:txBody>
            <a:bodyPr lIns="0" tIns="0" rIns="0" bIns="0" rtlCol="0" anchor="t">
              <a:spAutoFit/>
            </a:bodyPr>
            <a:lstStyle/>
            <a:p>
              <a:pPr algn="l">
                <a:lnSpc>
                  <a:spcPts val="3499"/>
                </a:lnSpc>
              </a:pPr>
              <a:endParaRPr/>
            </a:p>
          </p:txBody>
        </p:sp>
        <p:sp>
          <p:nvSpPr>
            <p:cNvPr id="7" name="Freeform 7"/>
            <p:cNvSpPr/>
            <p:nvPr/>
          </p:nvSpPr>
          <p:spPr>
            <a:xfrm>
              <a:off x="2" y="0"/>
              <a:ext cx="1083592" cy="1360675"/>
            </a:xfrm>
            <a:custGeom>
              <a:avLst/>
              <a:gdLst/>
              <a:ahLst/>
              <a:cxnLst/>
              <a:rect l="l" t="t" r="r" b="b"/>
              <a:pathLst>
                <a:path w="1083592" h="1360675">
                  <a:moveTo>
                    <a:pt x="0" y="0"/>
                  </a:moveTo>
                  <a:lnTo>
                    <a:pt x="1083592" y="0"/>
                  </a:lnTo>
                  <a:lnTo>
                    <a:pt x="1083592" y="1360675"/>
                  </a:lnTo>
                  <a:lnTo>
                    <a:pt x="0" y="136067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sp>
        <p:nvSpPr>
          <p:cNvPr id="8" name="Freeform 8"/>
          <p:cNvSpPr/>
          <p:nvPr/>
        </p:nvSpPr>
        <p:spPr>
          <a:xfrm>
            <a:off x="9144000" y="4749209"/>
            <a:ext cx="6931035" cy="5494623"/>
          </a:xfrm>
          <a:custGeom>
            <a:avLst/>
            <a:gdLst/>
            <a:ahLst/>
            <a:cxnLst/>
            <a:rect l="l" t="t" r="r" b="b"/>
            <a:pathLst>
              <a:path w="6931035" h="5494623">
                <a:moveTo>
                  <a:pt x="0" y="0"/>
                </a:moveTo>
                <a:lnTo>
                  <a:pt x="6931035" y="0"/>
                </a:lnTo>
                <a:lnTo>
                  <a:pt x="6931035" y="5494623"/>
                </a:lnTo>
                <a:lnTo>
                  <a:pt x="0" y="5494623"/>
                </a:lnTo>
                <a:lnTo>
                  <a:pt x="0" y="0"/>
                </a:lnTo>
                <a:close/>
              </a:path>
            </a:pathLst>
          </a:custGeom>
          <a:blipFill>
            <a:blip r:embed="rId4"/>
            <a:stretch>
              <a:fillRect/>
            </a:stretch>
          </a:blipFill>
        </p:spPr>
      </p:sp>
      <p:sp>
        <p:nvSpPr>
          <p:cNvPr id="9" name="Freeform 9"/>
          <p:cNvSpPr/>
          <p:nvPr/>
        </p:nvSpPr>
        <p:spPr>
          <a:xfrm>
            <a:off x="9144000" y="2505761"/>
            <a:ext cx="6999959" cy="2148977"/>
          </a:xfrm>
          <a:custGeom>
            <a:avLst/>
            <a:gdLst/>
            <a:ahLst/>
            <a:cxnLst/>
            <a:rect l="l" t="t" r="r" b="b"/>
            <a:pathLst>
              <a:path w="6999959" h="2148977">
                <a:moveTo>
                  <a:pt x="0" y="0"/>
                </a:moveTo>
                <a:lnTo>
                  <a:pt x="6999959" y="0"/>
                </a:lnTo>
                <a:lnTo>
                  <a:pt x="6999959" y="2148977"/>
                </a:lnTo>
                <a:lnTo>
                  <a:pt x="0" y="2148977"/>
                </a:lnTo>
                <a:lnTo>
                  <a:pt x="0" y="0"/>
                </a:lnTo>
                <a:close/>
              </a:path>
            </a:pathLst>
          </a:custGeom>
          <a:blipFill>
            <a:blip r:embed="rId5"/>
            <a:stretch>
              <a:fillRect t="-125" r="-5643" b="-125"/>
            </a:stretch>
          </a:blipFill>
        </p:spPr>
      </p:sp>
      <p:sp>
        <p:nvSpPr>
          <p:cNvPr id="10" name="TextBox 10"/>
          <p:cNvSpPr txBox="1"/>
          <p:nvPr/>
        </p:nvSpPr>
        <p:spPr>
          <a:xfrm>
            <a:off x="1028700" y="765800"/>
            <a:ext cx="11713229"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DM Sans Bold"/>
                <a:ea typeface="DM Sans Bold"/>
                <a:cs typeface="DM Sans Bold"/>
                <a:sym typeface="DM Sans Bold"/>
              </a:rPr>
              <a:t>User Login Features</a:t>
            </a:r>
          </a:p>
        </p:txBody>
      </p:sp>
      <p:sp>
        <p:nvSpPr>
          <p:cNvPr id="11" name="Freeform 11"/>
          <p:cNvSpPr/>
          <p:nvPr/>
        </p:nvSpPr>
        <p:spPr>
          <a:xfrm rot="235203">
            <a:off x="7684890" y="8086317"/>
            <a:ext cx="1193395" cy="326692"/>
          </a:xfrm>
          <a:custGeom>
            <a:avLst/>
            <a:gdLst/>
            <a:ahLst/>
            <a:cxnLst/>
            <a:rect l="l" t="t" r="r" b="b"/>
            <a:pathLst>
              <a:path w="1193395" h="326692">
                <a:moveTo>
                  <a:pt x="0" y="0"/>
                </a:moveTo>
                <a:lnTo>
                  <a:pt x="1193395" y="0"/>
                </a:lnTo>
                <a:lnTo>
                  <a:pt x="1193395" y="326692"/>
                </a:lnTo>
                <a:lnTo>
                  <a:pt x="0" y="32669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2" name="Freeform 12"/>
          <p:cNvSpPr/>
          <p:nvPr/>
        </p:nvSpPr>
        <p:spPr>
          <a:xfrm rot="235203">
            <a:off x="7684890" y="8493830"/>
            <a:ext cx="1193395" cy="326692"/>
          </a:xfrm>
          <a:custGeom>
            <a:avLst/>
            <a:gdLst/>
            <a:ahLst/>
            <a:cxnLst/>
            <a:rect l="l" t="t" r="r" b="b"/>
            <a:pathLst>
              <a:path w="1193395" h="326692">
                <a:moveTo>
                  <a:pt x="0" y="0"/>
                </a:moveTo>
                <a:lnTo>
                  <a:pt x="1193395" y="0"/>
                </a:lnTo>
                <a:lnTo>
                  <a:pt x="1193395" y="326692"/>
                </a:lnTo>
                <a:lnTo>
                  <a:pt x="0" y="32669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3" name="Freeform 13"/>
          <p:cNvSpPr/>
          <p:nvPr/>
        </p:nvSpPr>
        <p:spPr>
          <a:xfrm rot="235203">
            <a:off x="7684890" y="8891197"/>
            <a:ext cx="1193395" cy="326692"/>
          </a:xfrm>
          <a:custGeom>
            <a:avLst/>
            <a:gdLst/>
            <a:ahLst/>
            <a:cxnLst/>
            <a:rect l="l" t="t" r="r" b="b"/>
            <a:pathLst>
              <a:path w="1193395" h="326692">
                <a:moveTo>
                  <a:pt x="0" y="0"/>
                </a:moveTo>
                <a:lnTo>
                  <a:pt x="1193395" y="0"/>
                </a:lnTo>
                <a:lnTo>
                  <a:pt x="1193395" y="326692"/>
                </a:lnTo>
                <a:lnTo>
                  <a:pt x="0" y="32669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4" name="Freeform 14"/>
          <p:cNvSpPr/>
          <p:nvPr/>
        </p:nvSpPr>
        <p:spPr>
          <a:xfrm rot="235203">
            <a:off x="7684890" y="9298711"/>
            <a:ext cx="1193395" cy="326692"/>
          </a:xfrm>
          <a:custGeom>
            <a:avLst/>
            <a:gdLst/>
            <a:ahLst/>
            <a:cxnLst/>
            <a:rect l="l" t="t" r="r" b="b"/>
            <a:pathLst>
              <a:path w="1193395" h="326692">
                <a:moveTo>
                  <a:pt x="0" y="0"/>
                </a:moveTo>
                <a:lnTo>
                  <a:pt x="1193395" y="0"/>
                </a:lnTo>
                <a:lnTo>
                  <a:pt x="1193395" y="326692"/>
                </a:lnTo>
                <a:lnTo>
                  <a:pt x="0" y="326692"/>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5" name="TextBox 15"/>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12</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xmlns="" val="1"/>
              </a:ext>
            </a:extLst>
          </p:cNvPr>
          <p:cNvSpPr/>
          <p:nvPr/>
        </p:nvSpPr>
        <p:spPr>
          <a:xfrm>
            <a:off x="547285" y="2405062"/>
            <a:ext cx="16230600" cy="4762"/>
          </a:xfrm>
          <a:prstGeom prst="line">
            <a:avLst/>
          </a:prstGeom>
          <a:ln w="9525" cap="flat">
            <a:solidFill>
              <a:srgbClr val="000000"/>
            </a:solidFill>
            <a:prstDash val="solid"/>
            <a:headEnd type="none" w="sm" len="sm"/>
            <a:tailEnd type="none" w="sm" len="sm"/>
          </a:ln>
        </p:spPr>
      </p:sp>
      <p:grpSp>
        <p:nvGrpSpPr>
          <p:cNvPr id="3" name="Group 3"/>
          <p:cNvGrpSpPr/>
          <p:nvPr/>
        </p:nvGrpSpPr>
        <p:grpSpPr>
          <a:xfrm>
            <a:off x="344585" y="4558350"/>
            <a:ext cx="3786004" cy="1321063"/>
            <a:chOff x="0" y="0"/>
            <a:chExt cx="5048005" cy="1761417"/>
          </a:xfrm>
        </p:grpSpPr>
        <p:sp>
          <p:nvSpPr>
            <p:cNvPr id="4" name="TextBox 4"/>
            <p:cNvSpPr txBox="1"/>
            <p:nvPr/>
          </p:nvSpPr>
          <p:spPr>
            <a:xfrm>
              <a:off x="0" y="-952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5" name="TextBox 5"/>
            <p:cNvSpPr txBox="1"/>
            <p:nvPr/>
          </p:nvSpPr>
          <p:spPr>
            <a:xfrm>
              <a:off x="0" y="1214259"/>
              <a:ext cx="5048005" cy="547158"/>
            </a:xfrm>
            <a:prstGeom prst="rect">
              <a:avLst/>
            </a:prstGeom>
          </p:spPr>
          <p:txBody>
            <a:bodyPr lIns="0" tIns="0" rIns="0" bIns="0" rtlCol="0" anchor="t">
              <a:spAutoFit/>
            </a:bodyPr>
            <a:lstStyle/>
            <a:p>
              <a:pPr algn="l">
                <a:lnSpc>
                  <a:spcPts val="3499"/>
                </a:lnSpc>
              </a:pPr>
              <a:endParaRPr/>
            </a:p>
          </p:txBody>
        </p:sp>
      </p:grpSp>
      <p:sp>
        <p:nvSpPr>
          <p:cNvPr id="6" name="Freeform 6"/>
          <p:cNvSpPr/>
          <p:nvPr/>
        </p:nvSpPr>
        <p:spPr>
          <a:xfrm rot="-8913514" flipH="1">
            <a:off x="12533467" y="4097160"/>
            <a:ext cx="2198067" cy="620954"/>
          </a:xfrm>
          <a:custGeom>
            <a:avLst/>
            <a:gdLst/>
            <a:ahLst/>
            <a:cxnLst/>
            <a:rect l="l" t="t" r="r" b="b"/>
            <a:pathLst>
              <a:path w="2198067" h="620954">
                <a:moveTo>
                  <a:pt x="2198068" y="0"/>
                </a:moveTo>
                <a:lnTo>
                  <a:pt x="0" y="0"/>
                </a:lnTo>
                <a:lnTo>
                  <a:pt x="0" y="620954"/>
                </a:lnTo>
                <a:lnTo>
                  <a:pt x="2198068" y="620954"/>
                </a:lnTo>
                <a:lnTo>
                  <a:pt x="2198068"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rot="8745820">
            <a:off x="4113257" y="4019983"/>
            <a:ext cx="2417418" cy="682921"/>
          </a:xfrm>
          <a:custGeom>
            <a:avLst/>
            <a:gdLst/>
            <a:ahLst/>
            <a:cxnLst/>
            <a:rect l="l" t="t" r="r" b="b"/>
            <a:pathLst>
              <a:path w="2417418" h="682921">
                <a:moveTo>
                  <a:pt x="0" y="0"/>
                </a:moveTo>
                <a:lnTo>
                  <a:pt x="2417418" y="0"/>
                </a:lnTo>
                <a:lnTo>
                  <a:pt x="2417418" y="682921"/>
                </a:lnTo>
                <a:lnTo>
                  <a:pt x="0" y="6829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8" name="Freeform 8"/>
          <p:cNvSpPr/>
          <p:nvPr/>
        </p:nvSpPr>
        <p:spPr>
          <a:xfrm>
            <a:off x="6315018" y="2482283"/>
            <a:ext cx="6257027" cy="2471738"/>
          </a:xfrm>
          <a:custGeom>
            <a:avLst/>
            <a:gdLst/>
            <a:ahLst/>
            <a:cxnLst/>
            <a:rect l="l" t="t" r="r" b="b"/>
            <a:pathLst>
              <a:path w="6257027" h="2471738">
                <a:moveTo>
                  <a:pt x="0" y="0"/>
                </a:moveTo>
                <a:lnTo>
                  <a:pt x="6257027" y="0"/>
                </a:lnTo>
                <a:lnTo>
                  <a:pt x="6257027" y="2471737"/>
                </a:lnTo>
                <a:lnTo>
                  <a:pt x="0" y="2471737"/>
                </a:lnTo>
                <a:lnTo>
                  <a:pt x="0" y="0"/>
                </a:lnTo>
                <a:close/>
              </a:path>
            </a:pathLst>
          </a:custGeom>
          <a:blipFill>
            <a:blip r:embed="rId4"/>
            <a:stretch>
              <a:fillRect/>
            </a:stretch>
          </a:blipFill>
        </p:spPr>
      </p:sp>
      <p:sp>
        <p:nvSpPr>
          <p:cNvPr id="9" name="Freeform 9"/>
          <p:cNvSpPr/>
          <p:nvPr/>
        </p:nvSpPr>
        <p:spPr>
          <a:xfrm>
            <a:off x="1461538" y="5323766"/>
            <a:ext cx="6347886" cy="3296018"/>
          </a:xfrm>
          <a:custGeom>
            <a:avLst/>
            <a:gdLst/>
            <a:ahLst/>
            <a:cxnLst/>
            <a:rect l="l" t="t" r="r" b="b"/>
            <a:pathLst>
              <a:path w="6347886" h="3296018">
                <a:moveTo>
                  <a:pt x="0" y="0"/>
                </a:moveTo>
                <a:lnTo>
                  <a:pt x="6347886" y="0"/>
                </a:lnTo>
                <a:lnTo>
                  <a:pt x="6347886" y="3296018"/>
                </a:lnTo>
                <a:lnTo>
                  <a:pt x="0" y="3296018"/>
                </a:lnTo>
                <a:lnTo>
                  <a:pt x="0" y="0"/>
                </a:lnTo>
                <a:close/>
              </a:path>
            </a:pathLst>
          </a:custGeom>
          <a:blipFill>
            <a:blip r:embed="rId5"/>
            <a:stretch>
              <a:fillRect/>
            </a:stretch>
          </a:blipFill>
        </p:spPr>
      </p:sp>
      <p:sp>
        <p:nvSpPr>
          <p:cNvPr id="10" name="Freeform 10"/>
          <p:cNvSpPr/>
          <p:nvPr/>
        </p:nvSpPr>
        <p:spPr>
          <a:xfrm>
            <a:off x="10787137" y="5323766"/>
            <a:ext cx="6038554" cy="3476284"/>
          </a:xfrm>
          <a:custGeom>
            <a:avLst/>
            <a:gdLst/>
            <a:ahLst/>
            <a:cxnLst/>
            <a:rect l="l" t="t" r="r" b="b"/>
            <a:pathLst>
              <a:path w="6038554" h="3476284">
                <a:moveTo>
                  <a:pt x="0" y="0"/>
                </a:moveTo>
                <a:lnTo>
                  <a:pt x="6038553" y="0"/>
                </a:lnTo>
                <a:lnTo>
                  <a:pt x="6038553" y="3476284"/>
                </a:lnTo>
                <a:lnTo>
                  <a:pt x="0" y="3476284"/>
                </a:lnTo>
                <a:lnTo>
                  <a:pt x="0" y="0"/>
                </a:lnTo>
                <a:close/>
              </a:path>
            </a:pathLst>
          </a:custGeom>
          <a:blipFill>
            <a:blip r:embed="rId6"/>
            <a:stretch>
              <a:fillRect b="-12016"/>
            </a:stretch>
          </a:blipFill>
        </p:spPr>
      </p:sp>
      <p:sp>
        <p:nvSpPr>
          <p:cNvPr id="11" name="TextBox 11"/>
          <p:cNvSpPr txBox="1"/>
          <p:nvPr/>
        </p:nvSpPr>
        <p:spPr>
          <a:xfrm>
            <a:off x="1028700" y="765800"/>
            <a:ext cx="8115299"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DM Sans Bold"/>
                <a:ea typeface="DM Sans Bold"/>
                <a:cs typeface="DM Sans Bold"/>
                <a:sym typeface="DM Sans Bold"/>
              </a:rPr>
              <a:t>User Features</a:t>
            </a:r>
          </a:p>
        </p:txBody>
      </p:sp>
      <p:sp>
        <p:nvSpPr>
          <p:cNvPr id="12" name="TextBox 12"/>
          <p:cNvSpPr txBox="1"/>
          <p:nvPr/>
        </p:nvSpPr>
        <p:spPr>
          <a:xfrm>
            <a:off x="1975996" y="3596820"/>
            <a:ext cx="3665934" cy="422275"/>
          </a:xfrm>
          <a:prstGeom prst="rect">
            <a:avLst/>
          </a:prstGeom>
        </p:spPr>
        <p:txBody>
          <a:bodyPr lIns="0" tIns="0" rIns="0" bIns="0" rtlCol="0" anchor="t">
            <a:spAutoFit/>
          </a:bodyPr>
          <a:lstStyle/>
          <a:p>
            <a:pPr marL="539749" lvl="1" indent="-269875" algn="ctr">
              <a:lnSpc>
                <a:spcPts val="3499"/>
              </a:lnSpc>
              <a:spcBef>
                <a:spcPct val="0"/>
              </a:spcBef>
              <a:buAutoNum type="arabicPeriod"/>
            </a:pPr>
            <a:r>
              <a:rPr lang="en-US" sz="2499" b="1">
                <a:solidFill>
                  <a:srgbClr val="000000"/>
                </a:solidFill>
                <a:latin typeface="DM Sans Bold"/>
                <a:ea typeface="DM Sans Bold"/>
                <a:cs typeface="DM Sans Bold"/>
                <a:sym typeface="DM Sans Bold"/>
              </a:rPr>
              <a:t>Check Profile</a:t>
            </a:r>
          </a:p>
        </p:txBody>
      </p:sp>
      <p:sp>
        <p:nvSpPr>
          <p:cNvPr id="13" name="TextBox 13"/>
          <p:cNvSpPr txBox="1"/>
          <p:nvPr/>
        </p:nvSpPr>
        <p:spPr>
          <a:xfrm>
            <a:off x="13806413" y="3670527"/>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2. Check Ride History</a:t>
            </a:r>
          </a:p>
        </p:txBody>
      </p:sp>
      <p:sp>
        <p:nvSpPr>
          <p:cNvPr id="14" name="TextBox 14"/>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xmlns="" val="1"/>
              </a:ext>
            </a:extLst>
          </p:cNvPr>
          <p:cNvSpPr/>
          <p:nvPr/>
        </p:nvSpPr>
        <p:spPr>
          <a:xfrm>
            <a:off x="547285" y="2405062"/>
            <a:ext cx="16230600" cy="4762"/>
          </a:xfrm>
          <a:prstGeom prst="line">
            <a:avLst/>
          </a:prstGeom>
          <a:ln w="9525" cap="flat">
            <a:solidFill>
              <a:srgbClr val="000000"/>
            </a:solidFill>
            <a:prstDash val="solid"/>
            <a:headEnd type="none" w="sm" len="sm"/>
            <a:tailEnd type="none" w="sm" len="sm"/>
          </a:ln>
        </p:spPr>
      </p:sp>
      <p:sp>
        <p:nvSpPr>
          <p:cNvPr id="3" name="Freeform 3"/>
          <p:cNvSpPr/>
          <p:nvPr/>
        </p:nvSpPr>
        <p:spPr>
          <a:xfrm rot="-8913514" flipH="1">
            <a:off x="12533467" y="4097160"/>
            <a:ext cx="2198067" cy="620954"/>
          </a:xfrm>
          <a:custGeom>
            <a:avLst/>
            <a:gdLst/>
            <a:ahLst/>
            <a:cxnLst/>
            <a:rect l="l" t="t" r="r" b="b"/>
            <a:pathLst>
              <a:path w="2198067" h="620954">
                <a:moveTo>
                  <a:pt x="2198068" y="0"/>
                </a:moveTo>
                <a:lnTo>
                  <a:pt x="0" y="0"/>
                </a:lnTo>
                <a:lnTo>
                  <a:pt x="0" y="620954"/>
                </a:lnTo>
                <a:lnTo>
                  <a:pt x="2198068" y="620954"/>
                </a:lnTo>
                <a:lnTo>
                  <a:pt x="2198068"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8745820">
            <a:off x="4113257" y="4019983"/>
            <a:ext cx="2417418" cy="682921"/>
          </a:xfrm>
          <a:custGeom>
            <a:avLst/>
            <a:gdLst/>
            <a:ahLst/>
            <a:cxnLst/>
            <a:rect l="l" t="t" r="r" b="b"/>
            <a:pathLst>
              <a:path w="2417418" h="682921">
                <a:moveTo>
                  <a:pt x="0" y="0"/>
                </a:moveTo>
                <a:lnTo>
                  <a:pt x="2417418" y="0"/>
                </a:lnTo>
                <a:lnTo>
                  <a:pt x="2417418" y="682921"/>
                </a:lnTo>
                <a:lnTo>
                  <a:pt x="0" y="6829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315018" y="2482283"/>
            <a:ext cx="6257027" cy="2471738"/>
          </a:xfrm>
          <a:custGeom>
            <a:avLst/>
            <a:gdLst/>
            <a:ahLst/>
            <a:cxnLst/>
            <a:rect l="l" t="t" r="r" b="b"/>
            <a:pathLst>
              <a:path w="6257027" h="2471738">
                <a:moveTo>
                  <a:pt x="0" y="0"/>
                </a:moveTo>
                <a:lnTo>
                  <a:pt x="6257027" y="0"/>
                </a:lnTo>
                <a:lnTo>
                  <a:pt x="6257027" y="2471737"/>
                </a:lnTo>
                <a:lnTo>
                  <a:pt x="0" y="2471737"/>
                </a:lnTo>
                <a:lnTo>
                  <a:pt x="0" y="0"/>
                </a:lnTo>
                <a:close/>
              </a:path>
            </a:pathLst>
          </a:custGeom>
          <a:blipFill>
            <a:blip r:embed="rId4"/>
            <a:stretch>
              <a:fillRect/>
            </a:stretch>
          </a:blipFill>
        </p:spPr>
      </p:sp>
      <p:sp>
        <p:nvSpPr>
          <p:cNvPr id="6" name="Freeform 6"/>
          <p:cNvSpPr/>
          <p:nvPr/>
        </p:nvSpPr>
        <p:spPr>
          <a:xfrm>
            <a:off x="2387747" y="5286602"/>
            <a:ext cx="3777957" cy="3971698"/>
          </a:xfrm>
          <a:custGeom>
            <a:avLst/>
            <a:gdLst/>
            <a:ahLst/>
            <a:cxnLst/>
            <a:rect l="l" t="t" r="r" b="b"/>
            <a:pathLst>
              <a:path w="3777957" h="3971698">
                <a:moveTo>
                  <a:pt x="0" y="0"/>
                </a:moveTo>
                <a:lnTo>
                  <a:pt x="3777957" y="0"/>
                </a:lnTo>
                <a:lnTo>
                  <a:pt x="3777957" y="3971698"/>
                </a:lnTo>
                <a:lnTo>
                  <a:pt x="0" y="3971698"/>
                </a:lnTo>
                <a:lnTo>
                  <a:pt x="0" y="0"/>
                </a:lnTo>
                <a:close/>
              </a:path>
            </a:pathLst>
          </a:custGeom>
          <a:blipFill>
            <a:blip r:embed="rId5"/>
            <a:stretch>
              <a:fillRect/>
            </a:stretch>
          </a:blipFill>
        </p:spPr>
      </p:sp>
      <p:sp>
        <p:nvSpPr>
          <p:cNvPr id="7" name="Freeform 7"/>
          <p:cNvSpPr/>
          <p:nvPr/>
        </p:nvSpPr>
        <p:spPr>
          <a:xfrm>
            <a:off x="10997197" y="5323766"/>
            <a:ext cx="6882161" cy="2867734"/>
          </a:xfrm>
          <a:custGeom>
            <a:avLst/>
            <a:gdLst/>
            <a:ahLst/>
            <a:cxnLst/>
            <a:rect l="l" t="t" r="r" b="b"/>
            <a:pathLst>
              <a:path w="6824815" h="2741114">
                <a:moveTo>
                  <a:pt x="0" y="0"/>
                </a:moveTo>
                <a:lnTo>
                  <a:pt x="6824815" y="0"/>
                </a:lnTo>
                <a:lnTo>
                  <a:pt x="6824815" y="2741115"/>
                </a:lnTo>
                <a:lnTo>
                  <a:pt x="0" y="2741115"/>
                </a:lnTo>
                <a:lnTo>
                  <a:pt x="0" y="0"/>
                </a:lnTo>
                <a:close/>
              </a:path>
            </a:pathLst>
          </a:custGeom>
          <a:blipFill>
            <a:blip r:embed="rId6"/>
            <a:stretch>
              <a:fillRect/>
            </a:stretch>
          </a:blipFill>
        </p:spPr>
      </p:sp>
      <p:grpSp>
        <p:nvGrpSpPr>
          <p:cNvPr id="8" name="Group 8"/>
          <p:cNvGrpSpPr/>
          <p:nvPr/>
        </p:nvGrpSpPr>
        <p:grpSpPr>
          <a:xfrm>
            <a:off x="344585" y="4558350"/>
            <a:ext cx="3786004" cy="1321063"/>
            <a:chOff x="0" y="0"/>
            <a:chExt cx="5048005" cy="1761417"/>
          </a:xfrm>
        </p:grpSpPr>
        <p:sp>
          <p:nvSpPr>
            <p:cNvPr id="9" name="TextBox 9"/>
            <p:cNvSpPr txBox="1"/>
            <p:nvPr/>
          </p:nvSpPr>
          <p:spPr>
            <a:xfrm>
              <a:off x="0" y="-952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10" name="TextBox 10"/>
            <p:cNvSpPr txBox="1"/>
            <p:nvPr/>
          </p:nvSpPr>
          <p:spPr>
            <a:xfrm>
              <a:off x="0" y="1214259"/>
              <a:ext cx="5048005" cy="547158"/>
            </a:xfrm>
            <a:prstGeom prst="rect">
              <a:avLst/>
            </a:prstGeom>
          </p:spPr>
          <p:txBody>
            <a:bodyPr lIns="0" tIns="0" rIns="0" bIns="0" rtlCol="0" anchor="t">
              <a:spAutoFit/>
            </a:bodyPr>
            <a:lstStyle/>
            <a:p>
              <a:pPr algn="l">
                <a:lnSpc>
                  <a:spcPts val="3499"/>
                </a:lnSpc>
              </a:pPr>
              <a:endParaRPr/>
            </a:p>
          </p:txBody>
        </p:sp>
      </p:grpSp>
      <p:sp>
        <p:nvSpPr>
          <p:cNvPr id="11" name="TextBox 11"/>
          <p:cNvSpPr txBox="1"/>
          <p:nvPr/>
        </p:nvSpPr>
        <p:spPr>
          <a:xfrm>
            <a:off x="1028700" y="765800"/>
            <a:ext cx="8115299"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DM Sans Bold"/>
                <a:ea typeface="DM Sans Bold"/>
                <a:cs typeface="DM Sans Bold"/>
                <a:sym typeface="DM Sans Bold"/>
              </a:rPr>
              <a:t>User Features</a:t>
            </a:r>
          </a:p>
        </p:txBody>
      </p:sp>
      <p:sp>
        <p:nvSpPr>
          <p:cNvPr id="12" name="TextBox 12"/>
          <p:cNvSpPr txBox="1"/>
          <p:nvPr/>
        </p:nvSpPr>
        <p:spPr>
          <a:xfrm>
            <a:off x="13397108" y="3483202"/>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4. Cancel Rider</a:t>
            </a:r>
          </a:p>
        </p:txBody>
      </p:sp>
      <p:sp>
        <p:nvSpPr>
          <p:cNvPr id="13" name="TextBox 13"/>
          <p:cNvSpPr txBox="1"/>
          <p:nvPr/>
        </p:nvSpPr>
        <p:spPr>
          <a:xfrm>
            <a:off x="685235" y="3483202"/>
            <a:ext cx="4636731"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3. Search and order for a Rider</a:t>
            </a:r>
          </a:p>
        </p:txBody>
      </p:sp>
      <p:sp>
        <p:nvSpPr>
          <p:cNvPr id="14" name="TextBox 14"/>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14</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xmlns="" val="1"/>
              </a:ext>
            </a:extLst>
          </p:cNvPr>
          <p:cNvSpPr/>
          <p:nvPr/>
        </p:nvSpPr>
        <p:spPr>
          <a:xfrm flipH="1" flipV="1">
            <a:off x="10801665" y="2405062"/>
            <a:ext cx="18735" cy="7767638"/>
          </a:xfrm>
          <a:prstGeom prst="line">
            <a:avLst/>
          </a:prstGeom>
          <a:ln w="9525" cap="flat">
            <a:solidFill>
              <a:srgbClr val="000000"/>
            </a:solidFill>
            <a:prstDash val="solid"/>
            <a:headEnd type="none" w="sm" len="sm"/>
            <a:tailEnd type="none" w="sm" len="sm"/>
          </a:ln>
        </p:spPr>
      </p:sp>
      <p:sp>
        <p:nvSpPr>
          <p:cNvPr id="3" name="Freeform 3"/>
          <p:cNvSpPr/>
          <p:nvPr/>
        </p:nvSpPr>
        <p:spPr>
          <a:xfrm>
            <a:off x="11049000" y="2628900"/>
            <a:ext cx="5728885" cy="3886200"/>
          </a:xfrm>
          <a:custGeom>
            <a:avLst/>
            <a:gdLst/>
            <a:ahLst/>
            <a:cxnLst/>
            <a:rect l="l" t="t" r="r" b="b"/>
            <a:pathLst>
              <a:path w="7176773" h="6049331">
                <a:moveTo>
                  <a:pt x="0" y="0"/>
                </a:moveTo>
                <a:lnTo>
                  <a:pt x="7176773" y="0"/>
                </a:lnTo>
                <a:lnTo>
                  <a:pt x="7176773" y="6049331"/>
                </a:lnTo>
                <a:lnTo>
                  <a:pt x="0" y="6049331"/>
                </a:lnTo>
                <a:lnTo>
                  <a:pt x="0" y="0"/>
                </a:lnTo>
                <a:close/>
              </a:path>
            </a:pathLst>
          </a:custGeom>
          <a:blipFill>
            <a:blip r:embed="rId2"/>
            <a:stretch>
              <a:fillRect l="-5693"/>
            </a:stretch>
          </a:blipFill>
        </p:spPr>
      </p:sp>
      <p:grpSp>
        <p:nvGrpSpPr>
          <p:cNvPr id="4" name="Group 4"/>
          <p:cNvGrpSpPr/>
          <p:nvPr/>
        </p:nvGrpSpPr>
        <p:grpSpPr>
          <a:xfrm>
            <a:off x="1666040" y="358218"/>
            <a:ext cx="6503401" cy="3688320"/>
            <a:chOff x="0" y="0"/>
            <a:chExt cx="8671201" cy="4917760"/>
          </a:xfrm>
        </p:grpSpPr>
        <p:sp>
          <p:nvSpPr>
            <p:cNvPr id="5" name="TextBox 5"/>
            <p:cNvSpPr txBox="1"/>
            <p:nvPr/>
          </p:nvSpPr>
          <p:spPr>
            <a:xfrm>
              <a:off x="0" y="9525"/>
              <a:ext cx="8671201" cy="3934421"/>
            </a:xfrm>
            <a:prstGeom prst="rect">
              <a:avLst/>
            </a:prstGeom>
          </p:spPr>
          <p:txBody>
            <a:bodyPr lIns="0" tIns="0" rIns="0" bIns="0" rtlCol="0" anchor="t">
              <a:spAutoFit/>
            </a:bodyPr>
            <a:lstStyle/>
            <a:p>
              <a:pPr algn="l">
                <a:lnSpc>
                  <a:spcPts val="7763"/>
                </a:lnSpc>
              </a:pPr>
              <a:r>
                <a:rPr lang="en-US" sz="6469" b="1" dirty="0">
                  <a:solidFill>
                    <a:srgbClr val="000000"/>
                  </a:solidFill>
                  <a:latin typeface="DM Sans Bold"/>
                  <a:ea typeface="DM Sans Bold"/>
                  <a:cs typeface="DM Sans Bold"/>
                  <a:sym typeface="DM Sans Bold"/>
                </a:rPr>
                <a:t>TOOLS &amp; TECHNOLOGIES</a:t>
              </a:r>
            </a:p>
            <a:p>
              <a:pPr algn="l">
                <a:lnSpc>
                  <a:spcPts val="7763"/>
                </a:lnSpc>
                <a:spcBef>
                  <a:spcPct val="0"/>
                </a:spcBef>
              </a:pPr>
              <a:endParaRPr lang="en-US" sz="6469" b="1" dirty="0">
                <a:solidFill>
                  <a:srgbClr val="000000"/>
                </a:solidFill>
                <a:latin typeface="DM Sans Bold"/>
                <a:ea typeface="DM Sans Bold"/>
                <a:cs typeface="DM Sans Bold"/>
                <a:sym typeface="DM Sans Bold"/>
              </a:endParaRPr>
            </a:p>
          </p:txBody>
        </p:sp>
        <p:sp>
          <p:nvSpPr>
            <p:cNvPr id="6" name="TextBox 6"/>
            <p:cNvSpPr txBox="1"/>
            <p:nvPr/>
          </p:nvSpPr>
          <p:spPr>
            <a:xfrm>
              <a:off x="0" y="4431918"/>
              <a:ext cx="8671201" cy="485841"/>
            </a:xfrm>
            <a:prstGeom prst="rect">
              <a:avLst/>
            </a:prstGeom>
          </p:spPr>
          <p:txBody>
            <a:bodyPr lIns="0" tIns="0" rIns="0" bIns="0" rtlCol="0" anchor="t">
              <a:spAutoFit/>
            </a:bodyPr>
            <a:lstStyle/>
            <a:p>
              <a:pPr algn="l">
                <a:lnSpc>
                  <a:spcPts val="3019"/>
                </a:lnSpc>
              </a:pPr>
              <a:endParaRPr/>
            </a:p>
          </p:txBody>
        </p:sp>
      </p:grpSp>
      <p:sp>
        <p:nvSpPr>
          <p:cNvPr id="7" name="TextBox 7"/>
          <p:cNvSpPr txBox="1"/>
          <p:nvPr/>
        </p:nvSpPr>
        <p:spPr>
          <a:xfrm>
            <a:off x="2131224" y="3682157"/>
            <a:ext cx="6438900" cy="4308872"/>
          </a:xfrm>
          <a:prstGeom prst="rect">
            <a:avLst/>
          </a:prstGeom>
        </p:spPr>
        <p:txBody>
          <a:bodyPr wrap="square" lIns="0" tIns="0" rIns="0" bIns="0" rtlCol="0" anchor="t">
            <a:spAutoFit/>
          </a:bodyPr>
          <a:lstStyle/>
          <a:p>
            <a:pPr marL="457200" indent="-457200" algn="just">
              <a:lnSpc>
                <a:spcPts val="4200"/>
              </a:lnSpc>
              <a:spcBef>
                <a:spcPct val="0"/>
              </a:spcBef>
              <a:buFont typeface="Arial" panose="020B0604020202020204" pitchFamily="34" charset="0"/>
              <a:buChar char="•"/>
            </a:pPr>
            <a:r>
              <a:rPr lang="en-US" sz="3000" b="1" dirty="0">
                <a:solidFill>
                  <a:srgbClr val="000000"/>
                </a:solidFill>
                <a:latin typeface="DM Sans Bold"/>
                <a:ea typeface="DM Sans Bold"/>
                <a:cs typeface="DM Sans Bold"/>
                <a:sym typeface="DM Sans Bold"/>
              </a:rPr>
              <a:t>BASH </a:t>
            </a:r>
            <a:r>
              <a:rPr lang="en-US" sz="3000" b="1" dirty="0" smtClean="0">
                <a:solidFill>
                  <a:srgbClr val="000000"/>
                </a:solidFill>
                <a:latin typeface="DM Sans Bold"/>
                <a:ea typeface="DM Sans Bold"/>
                <a:cs typeface="DM Sans Bold"/>
                <a:sym typeface="DM Sans Bold"/>
              </a:rPr>
              <a:t>SCRIPTING</a:t>
            </a:r>
          </a:p>
          <a:p>
            <a:pPr algn="just">
              <a:lnSpc>
                <a:spcPts val="4200"/>
              </a:lnSpc>
              <a:spcBef>
                <a:spcPct val="0"/>
              </a:spcBef>
            </a:pPr>
            <a:endParaRPr lang="en-US" sz="3000" b="1" dirty="0" smtClean="0">
              <a:solidFill>
                <a:srgbClr val="000000"/>
              </a:solidFill>
              <a:latin typeface="DM Sans Bold"/>
              <a:ea typeface="DM Sans Bold"/>
              <a:cs typeface="DM Sans Bold"/>
              <a:sym typeface="DM Sans Bold"/>
            </a:endParaRPr>
          </a:p>
          <a:p>
            <a:pPr marL="457200" indent="-457200" algn="just">
              <a:lnSpc>
                <a:spcPts val="4200"/>
              </a:lnSpc>
              <a:spcBef>
                <a:spcPct val="0"/>
              </a:spcBef>
              <a:buFont typeface="Arial" panose="020B0604020202020204" pitchFamily="34" charset="0"/>
              <a:buChar char="•"/>
            </a:pPr>
            <a:r>
              <a:rPr lang="en-US" sz="3000" b="1" dirty="0" smtClean="0">
                <a:solidFill>
                  <a:srgbClr val="000000"/>
                </a:solidFill>
                <a:latin typeface="DM Sans Bold"/>
                <a:ea typeface="DM Sans Bold"/>
                <a:cs typeface="DM Sans Bold"/>
                <a:sym typeface="DM Sans Bold"/>
              </a:rPr>
              <a:t>DIJKSTRA’S ALGORITHM</a:t>
            </a:r>
          </a:p>
          <a:p>
            <a:pPr algn="just">
              <a:lnSpc>
                <a:spcPts val="4200"/>
              </a:lnSpc>
              <a:spcBef>
                <a:spcPct val="0"/>
              </a:spcBef>
            </a:pPr>
            <a:endParaRPr lang="en-US" sz="3000" b="1" dirty="0" smtClean="0">
              <a:solidFill>
                <a:srgbClr val="000000"/>
              </a:solidFill>
              <a:latin typeface="DM Sans Bold"/>
              <a:ea typeface="DM Sans Bold"/>
              <a:cs typeface="DM Sans Bold"/>
              <a:sym typeface="DM Sans Bold"/>
            </a:endParaRPr>
          </a:p>
          <a:p>
            <a:pPr marL="457200" indent="-457200" algn="just">
              <a:lnSpc>
                <a:spcPts val="4200"/>
              </a:lnSpc>
              <a:spcBef>
                <a:spcPct val="0"/>
              </a:spcBef>
              <a:buFont typeface="Arial" panose="020B0604020202020204" pitchFamily="34" charset="0"/>
              <a:buChar char="•"/>
            </a:pPr>
            <a:r>
              <a:rPr lang="en-US" sz="3000" b="1" dirty="0">
                <a:solidFill>
                  <a:srgbClr val="000000"/>
                </a:solidFill>
                <a:latin typeface="DM Sans Bold"/>
                <a:ea typeface="DM Sans Bold"/>
                <a:cs typeface="DM Sans Bold"/>
                <a:sym typeface="DM Sans Bold"/>
              </a:rPr>
              <a:t>COMMAND-LINE INTERFACE</a:t>
            </a:r>
          </a:p>
          <a:p>
            <a:pPr marL="457200" indent="-457200" algn="just">
              <a:lnSpc>
                <a:spcPts val="4200"/>
              </a:lnSpc>
              <a:spcBef>
                <a:spcPct val="0"/>
              </a:spcBef>
              <a:buFont typeface="Arial" panose="020B0604020202020204" pitchFamily="34" charset="0"/>
              <a:buChar char="•"/>
            </a:pPr>
            <a:endParaRPr lang="en-US" sz="3000" b="1" dirty="0">
              <a:solidFill>
                <a:srgbClr val="000000"/>
              </a:solidFill>
              <a:latin typeface="DM Sans Bold"/>
              <a:ea typeface="DM Sans Bold"/>
              <a:cs typeface="DM Sans Bold"/>
              <a:sym typeface="DM Sans Bold"/>
            </a:endParaRPr>
          </a:p>
          <a:p>
            <a:pPr marL="457200" indent="-457200" algn="just">
              <a:lnSpc>
                <a:spcPts val="4200"/>
              </a:lnSpc>
              <a:spcBef>
                <a:spcPct val="0"/>
              </a:spcBef>
              <a:buFont typeface="Arial" panose="020B0604020202020204" pitchFamily="34" charset="0"/>
              <a:buChar char="•"/>
            </a:pPr>
            <a:endParaRPr lang="en-US" sz="3000" b="1" dirty="0" smtClean="0">
              <a:solidFill>
                <a:srgbClr val="000000"/>
              </a:solidFill>
              <a:latin typeface="DM Sans Bold"/>
              <a:ea typeface="DM Sans Bold"/>
              <a:cs typeface="DM Sans Bold"/>
              <a:sym typeface="DM Sans Bold"/>
            </a:endParaRPr>
          </a:p>
          <a:p>
            <a:pPr marL="457200" indent="-457200" algn="just">
              <a:lnSpc>
                <a:spcPts val="4200"/>
              </a:lnSpc>
              <a:spcBef>
                <a:spcPct val="0"/>
              </a:spcBef>
              <a:buFont typeface="Arial" panose="020B0604020202020204" pitchFamily="34" charset="0"/>
              <a:buChar char="•"/>
            </a:pPr>
            <a:endParaRPr lang="en-US" sz="3000" b="1" dirty="0">
              <a:solidFill>
                <a:srgbClr val="000000"/>
              </a:solidFill>
              <a:latin typeface="DM Sans Bold"/>
              <a:ea typeface="DM Sans Bold"/>
              <a:cs typeface="DM Sans Bold"/>
              <a:sym typeface="DM Sans Bold"/>
            </a:endParaRPr>
          </a:p>
        </p:txBody>
      </p:sp>
      <p:sp>
        <p:nvSpPr>
          <p:cNvPr id="13" name="TextBox 13"/>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03</a:t>
            </a:r>
          </a:p>
        </p:txBody>
      </p:sp>
      <p:sp>
        <p:nvSpPr>
          <p:cNvPr id="14" name="AutoShape 3">
            <a:extLst>
              <a:ext uri="{C183D7F6-B498-43B3-948B-1728B52AA6E4}">
                <adec:decorative xmlns:adec="http://schemas.microsoft.com/office/drawing/2017/decorative" xmlns="" val="1"/>
              </a:ext>
            </a:extLst>
          </p:cNvPr>
          <p:cNvSpPr/>
          <p:nvPr/>
        </p:nvSpPr>
        <p:spPr>
          <a:xfrm>
            <a:off x="547285" y="2405062"/>
            <a:ext cx="16230600" cy="4762"/>
          </a:xfrm>
          <a:prstGeom prst="line">
            <a:avLst/>
          </a:prstGeom>
          <a:ln w="9525" cap="flat">
            <a:solidFill>
              <a:srgbClr val="000000"/>
            </a:solidFill>
            <a:prstDash val="solid"/>
            <a:headEnd type="none" w="sm" len="sm"/>
            <a:tailEnd type="none" w="sm" len="sm"/>
          </a:ln>
        </p:spPr>
      </p:sp>
      <p:pic>
        <p:nvPicPr>
          <p:cNvPr id="15" name="Picture 14"/>
          <p:cNvPicPr>
            <a:picLocks noChangeAspect="1"/>
          </p:cNvPicPr>
          <p:nvPr/>
        </p:nvPicPr>
        <p:blipFill>
          <a:blip r:embed="rId3"/>
          <a:stretch>
            <a:fillRect/>
          </a:stretch>
        </p:blipFill>
        <p:spPr>
          <a:xfrm>
            <a:off x="11049001" y="6713184"/>
            <a:ext cx="5728884" cy="3324021"/>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3" name="AutoShape 3">
            <a:extLst>
              <a:ext uri="{C183D7F6-B498-43B3-948B-1728B52AA6E4}">
                <adec:decorative xmlns:adec="http://schemas.microsoft.com/office/drawing/2017/decorative" xmlns="" val="1"/>
              </a:ext>
            </a:extLst>
          </p:cNvPr>
          <p:cNvSpPr/>
          <p:nvPr/>
        </p:nvSpPr>
        <p:spPr>
          <a:xfrm>
            <a:off x="547285" y="2405062"/>
            <a:ext cx="16230600" cy="4762"/>
          </a:xfrm>
          <a:prstGeom prst="line">
            <a:avLst/>
          </a:prstGeom>
          <a:ln w="9525" cap="flat">
            <a:solidFill>
              <a:srgbClr val="000000"/>
            </a:solidFill>
            <a:prstDash val="solid"/>
            <a:headEnd type="none" w="sm" len="sm"/>
            <a:tailEnd type="none" w="sm" len="sm"/>
          </a:ln>
        </p:spPr>
      </p:sp>
      <p:sp>
        <p:nvSpPr>
          <p:cNvPr id="4" name="Freeform 4"/>
          <p:cNvSpPr/>
          <p:nvPr/>
        </p:nvSpPr>
        <p:spPr>
          <a:xfrm>
            <a:off x="10201823" y="2510968"/>
            <a:ext cx="6576062" cy="4132018"/>
          </a:xfrm>
          <a:custGeom>
            <a:avLst/>
            <a:gdLst/>
            <a:ahLst/>
            <a:cxnLst/>
            <a:rect l="l" t="t" r="r" b="b"/>
            <a:pathLst>
              <a:path w="6576062" h="4132018">
                <a:moveTo>
                  <a:pt x="0" y="0"/>
                </a:moveTo>
                <a:lnTo>
                  <a:pt x="6576062" y="0"/>
                </a:lnTo>
                <a:lnTo>
                  <a:pt x="6576062" y="4132017"/>
                </a:lnTo>
                <a:lnTo>
                  <a:pt x="0" y="4132017"/>
                </a:lnTo>
                <a:lnTo>
                  <a:pt x="0" y="0"/>
                </a:lnTo>
                <a:close/>
              </a:path>
            </a:pathLst>
          </a:custGeom>
          <a:blipFill>
            <a:blip r:embed="rId2"/>
            <a:stretch>
              <a:fillRect/>
            </a:stretch>
          </a:blipFill>
        </p:spPr>
      </p:sp>
      <p:sp>
        <p:nvSpPr>
          <p:cNvPr id="5" name="Freeform 5"/>
          <p:cNvSpPr/>
          <p:nvPr/>
        </p:nvSpPr>
        <p:spPr>
          <a:xfrm>
            <a:off x="10201823" y="6738235"/>
            <a:ext cx="6576062" cy="3404960"/>
          </a:xfrm>
          <a:custGeom>
            <a:avLst/>
            <a:gdLst/>
            <a:ahLst/>
            <a:cxnLst/>
            <a:rect l="l" t="t" r="r" b="b"/>
            <a:pathLst>
              <a:path w="6576062" h="3404960">
                <a:moveTo>
                  <a:pt x="0" y="0"/>
                </a:moveTo>
                <a:lnTo>
                  <a:pt x="6576062" y="0"/>
                </a:lnTo>
                <a:lnTo>
                  <a:pt x="6576062" y="3404961"/>
                </a:lnTo>
                <a:lnTo>
                  <a:pt x="0" y="3404961"/>
                </a:lnTo>
                <a:lnTo>
                  <a:pt x="0" y="0"/>
                </a:lnTo>
                <a:close/>
              </a:path>
            </a:pathLst>
          </a:custGeom>
          <a:blipFill>
            <a:blip r:embed="rId3"/>
            <a:stretch>
              <a:fillRect t="-729" b="-729"/>
            </a:stretch>
          </a:blipFill>
        </p:spPr>
      </p:sp>
      <p:sp>
        <p:nvSpPr>
          <p:cNvPr id="6" name="TextBox 6"/>
          <p:cNvSpPr txBox="1"/>
          <p:nvPr/>
        </p:nvSpPr>
        <p:spPr>
          <a:xfrm>
            <a:off x="1028700" y="1019175"/>
            <a:ext cx="6241000" cy="9239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DM Sans Bold"/>
                <a:ea typeface="DM Sans Bold"/>
                <a:cs typeface="DM Sans Bold"/>
                <a:sym typeface="DM Sans Bold"/>
              </a:rPr>
              <a:t>Ride Features</a:t>
            </a:r>
          </a:p>
        </p:txBody>
      </p:sp>
      <p:grpSp>
        <p:nvGrpSpPr>
          <p:cNvPr id="7" name="Group 7"/>
          <p:cNvGrpSpPr/>
          <p:nvPr/>
        </p:nvGrpSpPr>
        <p:grpSpPr>
          <a:xfrm>
            <a:off x="547285" y="4877827"/>
            <a:ext cx="3786004" cy="2836040"/>
            <a:chOff x="0" y="0"/>
            <a:chExt cx="5048005" cy="3781387"/>
          </a:xfrm>
        </p:grpSpPr>
        <p:sp>
          <p:nvSpPr>
            <p:cNvPr id="8" name="TextBox 8"/>
            <p:cNvSpPr txBox="1"/>
            <p:nvPr/>
          </p:nvSpPr>
          <p:spPr>
            <a:xfrm>
              <a:off x="0" y="201044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9" name="TextBox 9"/>
            <p:cNvSpPr txBox="1"/>
            <p:nvPr/>
          </p:nvSpPr>
          <p:spPr>
            <a:xfrm>
              <a:off x="0" y="3234228"/>
              <a:ext cx="5048005" cy="547158"/>
            </a:xfrm>
            <a:prstGeom prst="rect">
              <a:avLst/>
            </a:prstGeom>
          </p:spPr>
          <p:txBody>
            <a:bodyPr lIns="0" tIns="0" rIns="0" bIns="0" rtlCol="0" anchor="t">
              <a:spAutoFit/>
            </a:bodyPr>
            <a:lstStyle/>
            <a:p>
              <a:pPr algn="l">
                <a:lnSpc>
                  <a:spcPts val="3499"/>
                </a:lnSpc>
              </a:pPr>
              <a:endParaRPr/>
            </a:p>
          </p:txBody>
        </p:sp>
        <p:sp>
          <p:nvSpPr>
            <p:cNvPr id="10" name="Freeform 10"/>
            <p:cNvSpPr/>
            <p:nvPr/>
          </p:nvSpPr>
          <p:spPr>
            <a:xfrm>
              <a:off x="2" y="0"/>
              <a:ext cx="1083592" cy="1360675"/>
            </a:xfrm>
            <a:custGeom>
              <a:avLst/>
              <a:gdLst/>
              <a:ahLst/>
              <a:cxnLst/>
              <a:rect l="l" t="t" r="r" b="b"/>
              <a:pathLst>
                <a:path w="1083592" h="1360675">
                  <a:moveTo>
                    <a:pt x="0" y="0"/>
                  </a:moveTo>
                  <a:lnTo>
                    <a:pt x="1083592" y="0"/>
                  </a:lnTo>
                  <a:lnTo>
                    <a:pt x="1083592" y="1360675"/>
                  </a:lnTo>
                  <a:lnTo>
                    <a:pt x="0" y="1360675"/>
                  </a:lnTo>
                  <a:lnTo>
                    <a:pt x="0" y="0"/>
                  </a:lnTo>
                  <a:close/>
                </a:path>
              </a:pathLst>
            </a:custGeom>
            <a:blipFill>
              <a:blip r:embed="rId4">
                <a:extLst>
                  <a:ext uri="{96DAC541-7B7A-43D3-8B79-37D633B846F1}">
                    <asvg:svgBlip xmlns:asvg="http://schemas.microsoft.com/office/drawing/2016/SVG/main" xmlns="" r:embed="rId6"/>
                  </a:ext>
                </a:extLst>
              </a:blip>
              <a:stretch>
                <a:fillRect/>
              </a:stretch>
            </a:blipFill>
          </p:spPr>
        </p:sp>
      </p:grpSp>
      <p:sp>
        <p:nvSpPr>
          <p:cNvPr id="12" name="Freeform 12"/>
          <p:cNvSpPr/>
          <p:nvPr/>
        </p:nvSpPr>
        <p:spPr>
          <a:xfrm rot="235203">
            <a:off x="8998657" y="8481127"/>
            <a:ext cx="1193395" cy="326692"/>
          </a:xfrm>
          <a:custGeom>
            <a:avLst/>
            <a:gdLst/>
            <a:ahLst/>
            <a:cxnLst/>
            <a:rect l="l" t="t" r="r" b="b"/>
            <a:pathLst>
              <a:path w="1193395" h="326692">
                <a:moveTo>
                  <a:pt x="0" y="0"/>
                </a:moveTo>
                <a:lnTo>
                  <a:pt x="1193395" y="0"/>
                </a:lnTo>
                <a:lnTo>
                  <a:pt x="1193395" y="326691"/>
                </a:lnTo>
                <a:lnTo>
                  <a:pt x="0" y="326691"/>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rot="235203">
            <a:off x="8998657" y="8888640"/>
            <a:ext cx="1193395" cy="326692"/>
          </a:xfrm>
          <a:custGeom>
            <a:avLst/>
            <a:gdLst/>
            <a:ahLst/>
            <a:cxnLst/>
            <a:rect l="l" t="t" r="r" b="b"/>
            <a:pathLst>
              <a:path w="1193395" h="326692">
                <a:moveTo>
                  <a:pt x="0" y="0"/>
                </a:moveTo>
                <a:lnTo>
                  <a:pt x="1193395" y="0"/>
                </a:lnTo>
                <a:lnTo>
                  <a:pt x="1193395" y="326692"/>
                </a:lnTo>
                <a:lnTo>
                  <a:pt x="0" y="32669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TextBox 14"/>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15</a:t>
            </a:r>
          </a:p>
        </p:txBody>
      </p:sp>
      <p:sp>
        <p:nvSpPr>
          <p:cNvPr id="16" name="Rectangle 15"/>
          <p:cNvSpPr/>
          <p:nvPr/>
        </p:nvSpPr>
        <p:spPr>
          <a:xfrm>
            <a:off x="1501826" y="4877827"/>
            <a:ext cx="8534400" cy="1477328"/>
          </a:xfrm>
          <a:prstGeom prst="rect">
            <a:avLst/>
          </a:prstGeom>
        </p:spPr>
        <p:txBody>
          <a:bodyPr wrap="square">
            <a:spAutoFit/>
          </a:bodyPr>
          <a:lstStyle/>
          <a:p>
            <a:r>
              <a:rPr lang="en-US" sz="3000" dirty="0"/>
              <a:t>After the ride option is gone, we will have two options to work with. One is that maybe the request will </a:t>
            </a:r>
            <a:r>
              <a:rPr lang="en-US" sz="3000" dirty="0" smtClean="0"/>
              <a:t>be accepted </a:t>
            </a:r>
            <a:r>
              <a:rPr lang="en-US" sz="3000" dirty="0"/>
              <a:t>or </a:t>
            </a:r>
            <a:r>
              <a:rPr lang="en-US" sz="3000" dirty="0" smtClean="0"/>
              <a:t>cancelled . Then </a:t>
            </a:r>
            <a:r>
              <a:rPr lang="en-US" sz="3000" dirty="0"/>
              <a:t>I will do logout.</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xmlns="" val="1"/>
              </a:ext>
            </a:extLst>
          </p:cNvPr>
          <p:cNvSpPr/>
          <p:nvPr/>
        </p:nvSpPr>
        <p:spPr>
          <a:xfrm>
            <a:off x="344587" y="2137400"/>
            <a:ext cx="16230600" cy="4762"/>
          </a:xfrm>
          <a:prstGeom prst="line">
            <a:avLst/>
          </a:prstGeom>
          <a:ln w="9525" cap="flat">
            <a:solidFill>
              <a:srgbClr val="000000"/>
            </a:solidFill>
            <a:prstDash val="solid"/>
            <a:headEnd type="none" w="sm" len="sm"/>
            <a:tailEnd type="none" w="sm" len="sm"/>
          </a:ln>
        </p:spPr>
      </p:sp>
      <p:sp>
        <p:nvSpPr>
          <p:cNvPr id="3" name="Freeform 3"/>
          <p:cNvSpPr/>
          <p:nvPr/>
        </p:nvSpPr>
        <p:spPr>
          <a:xfrm rot="-8913514" flipH="1">
            <a:off x="12342171" y="4070228"/>
            <a:ext cx="2198067" cy="620954"/>
          </a:xfrm>
          <a:custGeom>
            <a:avLst/>
            <a:gdLst/>
            <a:ahLst/>
            <a:cxnLst/>
            <a:rect l="l" t="t" r="r" b="b"/>
            <a:pathLst>
              <a:path w="2198067" h="620954">
                <a:moveTo>
                  <a:pt x="2198067" y="0"/>
                </a:moveTo>
                <a:lnTo>
                  <a:pt x="0" y="0"/>
                </a:lnTo>
                <a:lnTo>
                  <a:pt x="0" y="620954"/>
                </a:lnTo>
                <a:lnTo>
                  <a:pt x="2198067" y="620954"/>
                </a:lnTo>
                <a:lnTo>
                  <a:pt x="2198067"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rot="8745820">
            <a:off x="4304553" y="4086658"/>
            <a:ext cx="2417418" cy="682921"/>
          </a:xfrm>
          <a:custGeom>
            <a:avLst/>
            <a:gdLst/>
            <a:ahLst/>
            <a:cxnLst/>
            <a:rect l="l" t="t" r="r" b="b"/>
            <a:pathLst>
              <a:path w="2417418" h="682921">
                <a:moveTo>
                  <a:pt x="0" y="0"/>
                </a:moveTo>
                <a:lnTo>
                  <a:pt x="2417418" y="0"/>
                </a:lnTo>
                <a:lnTo>
                  <a:pt x="2417418" y="682921"/>
                </a:lnTo>
                <a:lnTo>
                  <a:pt x="0" y="68292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6704639" y="2238265"/>
            <a:ext cx="5636945" cy="2980616"/>
          </a:xfrm>
          <a:custGeom>
            <a:avLst/>
            <a:gdLst/>
            <a:ahLst/>
            <a:cxnLst/>
            <a:rect l="l" t="t" r="r" b="b"/>
            <a:pathLst>
              <a:path w="5636945" h="2980616">
                <a:moveTo>
                  <a:pt x="0" y="0"/>
                </a:moveTo>
                <a:lnTo>
                  <a:pt x="5636946" y="0"/>
                </a:lnTo>
                <a:lnTo>
                  <a:pt x="5636946" y="2980617"/>
                </a:lnTo>
                <a:lnTo>
                  <a:pt x="0" y="2980617"/>
                </a:lnTo>
                <a:lnTo>
                  <a:pt x="0" y="0"/>
                </a:lnTo>
                <a:close/>
              </a:path>
            </a:pathLst>
          </a:custGeom>
          <a:blipFill>
            <a:blip r:embed="rId4"/>
            <a:stretch>
              <a:fillRect l="-690" r="-690" b="-724"/>
            </a:stretch>
          </a:blipFill>
        </p:spPr>
      </p:sp>
      <p:sp>
        <p:nvSpPr>
          <p:cNvPr id="6" name="Freeform 6"/>
          <p:cNvSpPr/>
          <p:nvPr/>
        </p:nvSpPr>
        <p:spPr>
          <a:xfrm>
            <a:off x="2470065" y="5485691"/>
            <a:ext cx="4410716" cy="3867859"/>
          </a:xfrm>
          <a:custGeom>
            <a:avLst/>
            <a:gdLst/>
            <a:ahLst/>
            <a:cxnLst/>
            <a:rect l="l" t="t" r="r" b="b"/>
            <a:pathLst>
              <a:path w="4410716" h="3867859">
                <a:moveTo>
                  <a:pt x="0" y="0"/>
                </a:moveTo>
                <a:lnTo>
                  <a:pt x="4410716" y="0"/>
                </a:lnTo>
                <a:lnTo>
                  <a:pt x="4410716" y="3867859"/>
                </a:lnTo>
                <a:lnTo>
                  <a:pt x="0" y="3867859"/>
                </a:lnTo>
                <a:lnTo>
                  <a:pt x="0" y="0"/>
                </a:lnTo>
                <a:close/>
              </a:path>
            </a:pathLst>
          </a:custGeom>
          <a:blipFill>
            <a:blip r:embed="rId5"/>
            <a:stretch>
              <a:fillRect/>
            </a:stretch>
          </a:blipFill>
        </p:spPr>
      </p:sp>
      <p:sp>
        <p:nvSpPr>
          <p:cNvPr id="7" name="Freeform 7"/>
          <p:cNvSpPr/>
          <p:nvPr/>
        </p:nvSpPr>
        <p:spPr>
          <a:xfrm>
            <a:off x="11841983" y="5485691"/>
            <a:ext cx="5397683" cy="3901754"/>
          </a:xfrm>
          <a:custGeom>
            <a:avLst/>
            <a:gdLst/>
            <a:ahLst/>
            <a:cxnLst/>
            <a:rect l="l" t="t" r="r" b="b"/>
            <a:pathLst>
              <a:path w="5397683" h="3901754">
                <a:moveTo>
                  <a:pt x="0" y="0"/>
                </a:moveTo>
                <a:lnTo>
                  <a:pt x="5397683" y="0"/>
                </a:lnTo>
                <a:lnTo>
                  <a:pt x="5397683" y="3901754"/>
                </a:lnTo>
                <a:lnTo>
                  <a:pt x="0" y="3901754"/>
                </a:lnTo>
                <a:lnTo>
                  <a:pt x="0" y="0"/>
                </a:lnTo>
                <a:close/>
              </a:path>
            </a:pathLst>
          </a:custGeom>
          <a:blipFill>
            <a:blip r:embed="rId6"/>
            <a:stretch>
              <a:fillRect/>
            </a:stretch>
          </a:blipFill>
        </p:spPr>
      </p:sp>
      <p:grpSp>
        <p:nvGrpSpPr>
          <p:cNvPr id="8" name="Group 8"/>
          <p:cNvGrpSpPr/>
          <p:nvPr/>
        </p:nvGrpSpPr>
        <p:grpSpPr>
          <a:xfrm>
            <a:off x="344585" y="4558350"/>
            <a:ext cx="3786004" cy="1321063"/>
            <a:chOff x="0" y="0"/>
            <a:chExt cx="5048005" cy="1761417"/>
          </a:xfrm>
        </p:grpSpPr>
        <p:sp>
          <p:nvSpPr>
            <p:cNvPr id="9" name="TextBox 9"/>
            <p:cNvSpPr txBox="1"/>
            <p:nvPr/>
          </p:nvSpPr>
          <p:spPr>
            <a:xfrm>
              <a:off x="0" y="-952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10" name="TextBox 10"/>
            <p:cNvSpPr txBox="1"/>
            <p:nvPr/>
          </p:nvSpPr>
          <p:spPr>
            <a:xfrm>
              <a:off x="0" y="1214259"/>
              <a:ext cx="5048005" cy="547158"/>
            </a:xfrm>
            <a:prstGeom prst="rect">
              <a:avLst/>
            </a:prstGeom>
          </p:spPr>
          <p:txBody>
            <a:bodyPr lIns="0" tIns="0" rIns="0" bIns="0" rtlCol="0" anchor="t">
              <a:spAutoFit/>
            </a:bodyPr>
            <a:lstStyle/>
            <a:p>
              <a:pPr algn="l">
                <a:lnSpc>
                  <a:spcPts val="3499"/>
                </a:lnSpc>
              </a:pPr>
              <a:endParaRPr/>
            </a:p>
          </p:txBody>
        </p:sp>
      </p:grpSp>
      <p:sp>
        <p:nvSpPr>
          <p:cNvPr id="11" name="TextBox 11"/>
          <p:cNvSpPr txBox="1"/>
          <p:nvPr/>
        </p:nvSpPr>
        <p:spPr>
          <a:xfrm>
            <a:off x="1028700" y="484812"/>
            <a:ext cx="8115299"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DM Sans Bold"/>
                <a:ea typeface="DM Sans Bold"/>
                <a:cs typeface="DM Sans Bold"/>
                <a:sym typeface="DM Sans Bold"/>
              </a:rPr>
              <a:t>Ride Features</a:t>
            </a:r>
          </a:p>
        </p:txBody>
      </p:sp>
      <p:sp>
        <p:nvSpPr>
          <p:cNvPr id="12" name="TextBox 12"/>
          <p:cNvSpPr txBox="1"/>
          <p:nvPr/>
        </p:nvSpPr>
        <p:spPr>
          <a:xfrm>
            <a:off x="12909252" y="3483202"/>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2. Rider account Logout</a:t>
            </a:r>
          </a:p>
        </p:txBody>
      </p:sp>
      <p:sp>
        <p:nvSpPr>
          <p:cNvPr id="13" name="TextBox 13"/>
          <p:cNvSpPr txBox="1"/>
          <p:nvPr/>
        </p:nvSpPr>
        <p:spPr>
          <a:xfrm>
            <a:off x="685235" y="3483202"/>
            <a:ext cx="4636731" cy="86042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1.Ride Requests accept and recorded successfully</a:t>
            </a:r>
          </a:p>
        </p:txBody>
      </p:sp>
      <p:sp>
        <p:nvSpPr>
          <p:cNvPr id="14" name="TextBox 14"/>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xmlns="" val="1"/>
              </a:ext>
            </a:extLst>
          </p:cNvPr>
          <p:cNvSpPr/>
          <p:nvPr/>
        </p:nvSpPr>
        <p:spPr>
          <a:xfrm flipV="1">
            <a:off x="9900158" y="5570834"/>
            <a:ext cx="0" cy="4055483"/>
          </a:xfrm>
          <a:prstGeom prst="line">
            <a:avLst/>
          </a:prstGeom>
          <a:ln w="9525" cap="flat">
            <a:solidFill>
              <a:srgbClr val="000000"/>
            </a:solidFill>
            <a:prstDash val="solid"/>
            <a:headEnd type="none" w="sm" len="sm"/>
            <a:tailEnd type="none" w="sm" len="sm"/>
          </a:ln>
        </p:spPr>
      </p:sp>
      <p:sp>
        <p:nvSpPr>
          <p:cNvPr id="3" name="Freeform 3"/>
          <p:cNvSpPr/>
          <p:nvPr/>
        </p:nvSpPr>
        <p:spPr>
          <a:xfrm>
            <a:off x="11939912" y="5347435"/>
            <a:ext cx="4995762" cy="4278882"/>
          </a:xfrm>
          <a:custGeom>
            <a:avLst/>
            <a:gdLst/>
            <a:ahLst/>
            <a:cxnLst/>
            <a:rect l="l" t="t" r="r" b="b"/>
            <a:pathLst>
              <a:path w="4995762" h="4278882">
                <a:moveTo>
                  <a:pt x="0" y="0"/>
                </a:moveTo>
                <a:lnTo>
                  <a:pt x="4995762" y="0"/>
                </a:lnTo>
                <a:lnTo>
                  <a:pt x="4995762" y="4278881"/>
                </a:lnTo>
                <a:lnTo>
                  <a:pt x="0" y="4278881"/>
                </a:lnTo>
                <a:lnTo>
                  <a:pt x="0" y="0"/>
                </a:lnTo>
                <a:close/>
              </a:path>
            </a:pathLst>
          </a:custGeom>
          <a:blipFill>
            <a:blip r:embed="rId2"/>
            <a:stretch>
              <a:fillRect/>
            </a:stretch>
          </a:blipFill>
        </p:spPr>
      </p:sp>
      <p:sp>
        <p:nvSpPr>
          <p:cNvPr id="4" name="Freeform 4"/>
          <p:cNvSpPr/>
          <p:nvPr/>
        </p:nvSpPr>
        <p:spPr>
          <a:xfrm>
            <a:off x="2668246" y="5570834"/>
            <a:ext cx="5489450" cy="3965848"/>
          </a:xfrm>
          <a:custGeom>
            <a:avLst/>
            <a:gdLst/>
            <a:ahLst/>
            <a:cxnLst/>
            <a:rect l="l" t="t" r="r" b="b"/>
            <a:pathLst>
              <a:path w="5489450" h="3965848">
                <a:moveTo>
                  <a:pt x="0" y="0"/>
                </a:moveTo>
                <a:lnTo>
                  <a:pt x="5489450" y="0"/>
                </a:lnTo>
                <a:lnTo>
                  <a:pt x="5489450" y="3965848"/>
                </a:lnTo>
                <a:lnTo>
                  <a:pt x="0" y="3965848"/>
                </a:lnTo>
                <a:lnTo>
                  <a:pt x="0" y="0"/>
                </a:lnTo>
                <a:close/>
              </a:path>
            </a:pathLst>
          </a:custGeom>
          <a:blipFill>
            <a:blip r:embed="rId3"/>
            <a:stretch>
              <a:fillRect/>
            </a:stretch>
          </a:blipFill>
        </p:spPr>
      </p:sp>
      <p:grpSp>
        <p:nvGrpSpPr>
          <p:cNvPr id="5" name="Group 5"/>
          <p:cNvGrpSpPr/>
          <p:nvPr/>
        </p:nvGrpSpPr>
        <p:grpSpPr>
          <a:xfrm>
            <a:off x="13632204" y="4244191"/>
            <a:ext cx="4092051" cy="2206488"/>
            <a:chOff x="0" y="0"/>
            <a:chExt cx="5456068" cy="2941984"/>
          </a:xfrm>
        </p:grpSpPr>
        <p:sp>
          <p:nvSpPr>
            <p:cNvPr id="6" name="TextBox 6"/>
            <p:cNvSpPr txBox="1"/>
            <p:nvPr/>
          </p:nvSpPr>
          <p:spPr>
            <a:xfrm>
              <a:off x="0" y="0"/>
              <a:ext cx="5456068" cy="1092200"/>
            </a:xfrm>
            <a:prstGeom prst="rect">
              <a:avLst/>
            </a:prstGeom>
          </p:spPr>
          <p:txBody>
            <a:bodyPr lIns="0" tIns="0" rIns="0" bIns="0" rtlCol="0" anchor="t">
              <a:spAutoFit/>
            </a:bodyPr>
            <a:lstStyle/>
            <a:p>
              <a:pPr algn="l">
                <a:lnSpc>
                  <a:spcPts val="6460"/>
                </a:lnSpc>
                <a:spcBef>
                  <a:spcPct val="0"/>
                </a:spcBef>
              </a:pPr>
              <a:r>
                <a:rPr lang="en-US" sz="5383" b="1">
                  <a:solidFill>
                    <a:srgbClr val="000000"/>
                  </a:solidFill>
                  <a:latin typeface="DM Sans Bold"/>
                  <a:ea typeface="DM Sans Bold"/>
                  <a:cs typeface="DM Sans Bold"/>
                  <a:sym typeface="DM Sans Bold"/>
                </a:rPr>
                <a:t>Ride</a:t>
              </a:r>
            </a:p>
          </p:txBody>
        </p:sp>
        <p:sp>
          <p:nvSpPr>
            <p:cNvPr id="7" name="TextBox 7"/>
            <p:cNvSpPr txBox="1"/>
            <p:nvPr/>
          </p:nvSpPr>
          <p:spPr>
            <a:xfrm>
              <a:off x="0" y="1623732"/>
              <a:ext cx="5456068" cy="432396"/>
            </a:xfrm>
            <a:prstGeom prst="rect">
              <a:avLst/>
            </a:prstGeom>
          </p:spPr>
          <p:txBody>
            <a:bodyPr lIns="0" tIns="0" rIns="0" bIns="0" rtlCol="0" anchor="t">
              <a:spAutoFit/>
            </a:bodyPr>
            <a:lstStyle/>
            <a:p>
              <a:pPr marL="0" lvl="0" indent="0" algn="l">
                <a:lnSpc>
                  <a:spcPts val="2553"/>
                </a:lnSpc>
                <a:spcBef>
                  <a:spcPct val="0"/>
                </a:spcBef>
              </a:pPr>
              <a:endParaRPr/>
            </a:p>
          </p:txBody>
        </p:sp>
        <p:sp>
          <p:nvSpPr>
            <p:cNvPr id="8" name="TextBox 8"/>
            <p:cNvSpPr txBox="1"/>
            <p:nvPr/>
          </p:nvSpPr>
          <p:spPr>
            <a:xfrm>
              <a:off x="0" y="2559084"/>
              <a:ext cx="5456068" cy="382899"/>
            </a:xfrm>
            <a:prstGeom prst="rect">
              <a:avLst/>
            </a:prstGeom>
          </p:spPr>
          <p:txBody>
            <a:bodyPr lIns="0" tIns="0" rIns="0" bIns="0" rtlCol="0" anchor="t">
              <a:spAutoFit/>
            </a:bodyPr>
            <a:lstStyle/>
            <a:p>
              <a:pPr marL="382850" lvl="1" indent="-191425" algn="l">
                <a:lnSpc>
                  <a:spcPts val="2482"/>
                </a:lnSpc>
                <a:buFont typeface="Arial"/>
                <a:buChar char="•"/>
              </a:pPr>
              <a:endParaRPr/>
            </a:p>
          </p:txBody>
        </p:sp>
      </p:grpSp>
      <p:grpSp>
        <p:nvGrpSpPr>
          <p:cNvPr id="9" name="Group 9"/>
          <p:cNvGrpSpPr/>
          <p:nvPr/>
        </p:nvGrpSpPr>
        <p:grpSpPr>
          <a:xfrm>
            <a:off x="4065645" y="4467590"/>
            <a:ext cx="4092051" cy="2206488"/>
            <a:chOff x="0" y="0"/>
            <a:chExt cx="5456068" cy="2941984"/>
          </a:xfrm>
        </p:grpSpPr>
        <p:sp>
          <p:nvSpPr>
            <p:cNvPr id="10" name="TextBox 10"/>
            <p:cNvSpPr txBox="1"/>
            <p:nvPr/>
          </p:nvSpPr>
          <p:spPr>
            <a:xfrm>
              <a:off x="0" y="0"/>
              <a:ext cx="5456068" cy="1092200"/>
            </a:xfrm>
            <a:prstGeom prst="rect">
              <a:avLst/>
            </a:prstGeom>
          </p:spPr>
          <p:txBody>
            <a:bodyPr lIns="0" tIns="0" rIns="0" bIns="0" rtlCol="0" anchor="t">
              <a:spAutoFit/>
            </a:bodyPr>
            <a:lstStyle/>
            <a:p>
              <a:pPr algn="l">
                <a:lnSpc>
                  <a:spcPts val="6460"/>
                </a:lnSpc>
                <a:spcBef>
                  <a:spcPct val="0"/>
                </a:spcBef>
              </a:pPr>
              <a:r>
                <a:rPr lang="en-US" sz="5383" b="1">
                  <a:solidFill>
                    <a:srgbClr val="000000"/>
                  </a:solidFill>
                  <a:latin typeface="DM Sans Bold"/>
                  <a:ea typeface="DM Sans Bold"/>
                  <a:cs typeface="DM Sans Bold"/>
                  <a:sym typeface="DM Sans Bold"/>
                </a:rPr>
                <a:t>User</a:t>
              </a:r>
            </a:p>
          </p:txBody>
        </p:sp>
        <p:sp>
          <p:nvSpPr>
            <p:cNvPr id="11" name="TextBox 11"/>
            <p:cNvSpPr txBox="1"/>
            <p:nvPr/>
          </p:nvSpPr>
          <p:spPr>
            <a:xfrm>
              <a:off x="0" y="1623732"/>
              <a:ext cx="5456068" cy="432396"/>
            </a:xfrm>
            <a:prstGeom prst="rect">
              <a:avLst/>
            </a:prstGeom>
          </p:spPr>
          <p:txBody>
            <a:bodyPr lIns="0" tIns="0" rIns="0" bIns="0" rtlCol="0" anchor="t">
              <a:spAutoFit/>
            </a:bodyPr>
            <a:lstStyle/>
            <a:p>
              <a:pPr marL="0" lvl="0" indent="0" algn="l">
                <a:lnSpc>
                  <a:spcPts val="2553"/>
                </a:lnSpc>
                <a:spcBef>
                  <a:spcPct val="0"/>
                </a:spcBef>
              </a:pPr>
              <a:endParaRPr/>
            </a:p>
          </p:txBody>
        </p:sp>
        <p:sp>
          <p:nvSpPr>
            <p:cNvPr id="12" name="TextBox 12"/>
            <p:cNvSpPr txBox="1"/>
            <p:nvPr/>
          </p:nvSpPr>
          <p:spPr>
            <a:xfrm>
              <a:off x="0" y="2559084"/>
              <a:ext cx="5456068" cy="382899"/>
            </a:xfrm>
            <a:prstGeom prst="rect">
              <a:avLst/>
            </a:prstGeom>
          </p:spPr>
          <p:txBody>
            <a:bodyPr lIns="0" tIns="0" rIns="0" bIns="0" rtlCol="0" anchor="t">
              <a:spAutoFit/>
            </a:bodyPr>
            <a:lstStyle/>
            <a:p>
              <a:pPr marL="382850" lvl="1" indent="-191425" algn="l">
                <a:lnSpc>
                  <a:spcPts val="2482"/>
                </a:lnSpc>
                <a:buFont typeface="Arial"/>
                <a:buChar char="•"/>
              </a:pPr>
              <a:endParaRPr/>
            </a:p>
          </p:txBody>
        </p:sp>
      </p:grpSp>
      <p:grpSp>
        <p:nvGrpSpPr>
          <p:cNvPr id="13" name="Group 13"/>
          <p:cNvGrpSpPr/>
          <p:nvPr/>
        </p:nvGrpSpPr>
        <p:grpSpPr>
          <a:xfrm>
            <a:off x="8475906" y="2242676"/>
            <a:ext cx="4121111" cy="2892288"/>
            <a:chOff x="0" y="0"/>
            <a:chExt cx="5494814" cy="3856384"/>
          </a:xfrm>
        </p:grpSpPr>
        <p:sp>
          <p:nvSpPr>
            <p:cNvPr id="14" name="TextBox 14"/>
            <p:cNvSpPr txBox="1"/>
            <p:nvPr/>
          </p:nvSpPr>
          <p:spPr>
            <a:xfrm>
              <a:off x="0" y="0"/>
              <a:ext cx="5494814" cy="2006600"/>
            </a:xfrm>
            <a:prstGeom prst="rect">
              <a:avLst/>
            </a:prstGeom>
          </p:spPr>
          <p:txBody>
            <a:bodyPr lIns="0" tIns="0" rIns="0" bIns="0" rtlCol="0" anchor="t">
              <a:spAutoFit/>
            </a:bodyPr>
            <a:lstStyle/>
            <a:p>
              <a:pPr algn="l">
                <a:lnSpc>
                  <a:spcPts val="5980"/>
                </a:lnSpc>
                <a:spcBef>
                  <a:spcPct val="0"/>
                </a:spcBef>
              </a:pPr>
              <a:r>
                <a:rPr lang="en-US" sz="4983" b="1">
                  <a:solidFill>
                    <a:srgbClr val="000000"/>
                  </a:solidFill>
                  <a:latin typeface="DM Sans Bold"/>
                  <a:ea typeface="DM Sans Bold"/>
                  <a:cs typeface="DM Sans Bold"/>
                  <a:sym typeface="DM Sans Bold"/>
                </a:rPr>
                <a:t>Admin Manage</a:t>
              </a:r>
            </a:p>
          </p:txBody>
        </p:sp>
        <p:sp>
          <p:nvSpPr>
            <p:cNvPr id="15" name="TextBox 15"/>
            <p:cNvSpPr txBox="1"/>
            <p:nvPr/>
          </p:nvSpPr>
          <p:spPr>
            <a:xfrm>
              <a:off x="0" y="2538132"/>
              <a:ext cx="5494814" cy="432396"/>
            </a:xfrm>
            <a:prstGeom prst="rect">
              <a:avLst/>
            </a:prstGeom>
          </p:spPr>
          <p:txBody>
            <a:bodyPr lIns="0" tIns="0" rIns="0" bIns="0" rtlCol="0" anchor="t">
              <a:spAutoFit/>
            </a:bodyPr>
            <a:lstStyle/>
            <a:p>
              <a:pPr marL="0" lvl="0" indent="0" algn="l">
                <a:lnSpc>
                  <a:spcPts val="2553"/>
                </a:lnSpc>
                <a:spcBef>
                  <a:spcPct val="0"/>
                </a:spcBef>
              </a:pPr>
              <a:endParaRPr/>
            </a:p>
          </p:txBody>
        </p:sp>
        <p:sp>
          <p:nvSpPr>
            <p:cNvPr id="16" name="TextBox 16"/>
            <p:cNvSpPr txBox="1"/>
            <p:nvPr/>
          </p:nvSpPr>
          <p:spPr>
            <a:xfrm>
              <a:off x="0" y="3473484"/>
              <a:ext cx="5494814" cy="382899"/>
            </a:xfrm>
            <a:prstGeom prst="rect">
              <a:avLst/>
            </a:prstGeom>
          </p:spPr>
          <p:txBody>
            <a:bodyPr lIns="0" tIns="0" rIns="0" bIns="0" rtlCol="0" anchor="t">
              <a:spAutoFit/>
            </a:bodyPr>
            <a:lstStyle/>
            <a:p>
              <a:pPr marL="382850" lvl="1" indent="-191425" algn="l">
                <a:lnSpc>
                  <a:spcPts val="2482"/>
                </a:lnSpc>
                <a:buFont typeface="Arial"/>
                <a:buChar char="•"/>
              </a:pPr>
              <a:endParaRPr/>
            </a:p>
          </p:txBody>
        </p:sp>
      </p:grpSp>
      <p:sp>
        <p:nvSpPr>
          <p:cNvPr id="17" name="Freeform 17"/>
          <p:cNvSpPr/>
          <p:nvPr/>
        </p:nvSpPr>
        <p:spPr>
          <a:xfrm rot="8745820">
            <a:off x="5395639" y="3168172"/>
            <a:ext cx="2417418" cy="682921"/>
          </a:xfrm>
          <a:custGeom>
            <a:avLst/>
            <a:gdLst/>
            <a:ahLst/>
            <a:cxnLst/>
            <a:rect l="l" t="t" r="r" b="b"/>
            <a:pathLst>
              <a:path w="2417418" h="682921">
                <a:moveTo>
                  <a:pt x="0" y="0"/>
                </a:moveTo>
                <a:lnTo>
                  <a:pt x="2417418" y="0"/>
                </a:lnTo>
                <a:lnTo>
                  <a:pt x="2417418" y="682921"/>
                </a:lnTo>
                <a:lnTo>
                  <a:pt x="0" y="682921"/>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8" name="Freeform 18"/>
          <p:cNvSpPr/>
          <p:nvPr/>
        </p:nvSpPr>
        <p:spPr>
          <a:xfrm rot="-8913514" flipH="1">
            <a:off x="11497983" y="3075009"/>
            <a:ext cx="2198067" cy="620954"/>
          </a:xfrm>
          <a:custGeom>
            <a:avLst/>
            <a:gdLst/>
            <a:ahLst/>
            <a:cxnLst/>
            <a:rect l="l" t="t" r="r" b="b"/>
            <a:pathLst>
              <a:path w="2198067" h="620954">
                <a:moveTo>
                  <a:pt x="2198067" y="0"/>
                </a:moveTo>
                <a:lnTo>
                  <a:pt x="0" y="0"/>
                </a:lnTo>
                <a:lnTo>
                  <a:pt x="0" y="620954"/>
                </a:lnTo>
                <a:lnTo>
                  <a:pt x="2198067" y="620954"/>
                </a:lnTo>
                <a:lnTo>
                  <a:pt x="2198067"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9" name="AutoShape 19">
            <a:extLst>
              <a:ext uri="{C183D7F6-B498-43B3-948B-1728B52AA6E4}">
                <adec:decorative xmlns:adec="http://schemas.microsoft.com/office/drawing/2017/decorative" xmlns="" val="1"/>
              </a:ext>
            </a:extLst>
          </p:cNvPr>
          <p:cNvSpPr/>
          <p:nvPr/>
        </p:nvSpPr>
        <p:spPr>
          <a:xfrm>
            <a:off x="360606" y="1795001"/>
            <a:ext cx="16230600" cy="4762"/>
          </a:xfrm>
          <a:prstGeom prst="line">
            <a:avLst/>
          </a:prstGeom>
          <a:ln w="9525" cap="flat">
            <a:solidFill>
              <a:srgbClr val="000000"/>
            </a:solidFill>
            <a:prstDash val="solid"/>
            <a:headEnd type="none" w="sm" len="sm"/>
            <a:tailEnd type="none" w="sm" len="sm"/>
          </a:ln>
        </p:spPr>
      </p:sp>
      <p:sp>
        <p:nvSpPr>
          <p:cNvPr id="20" name="TextBox 20"/>
          <p:cNvSpPr txBox="1"/>
          <p:nvPr/>
        </p:nvSpPr>
        <p:spPr>
          <a:xfrm>
            <a:off x="1213060" y="580563"/>
            <a:ext cx="22034898" cy="1000125"/>
          </a:xfrm>
          <a:prstGeom prst="rect">
            <a:avLst/>
          </a:prstGeom>
        </p:spPr>
        <p:txBody>
          <a:bodyPr lIns="0" tIns="0" rIns="0" bIns="0" rtlCol="0" anchor="t">
            <a:spAutoFit/>
          </a:bodyPr>
          <a:lstStyle/>
          <a:p>
            <a:pPr algn="l">
              <a:lnSpc>
                <a:spcPts val="7920"/>
              </a:lnSpc>
              <a:spcBef>
                <a:spcPct val="0"/>
              </a:spcBef>
            </a:pPr>
            <a:r>
              <a:rPr lang="en-US" sz="6600" b="1">
                <a:solidFill>
                  <a:srgbClr val="000000"/>
                </a:solidFill>
                <a:latin typeface="DM Sans Bold"/>
                <a:ea typeface="DM Sans Bold"/>
                <a:cs typeface="DM Sans Bold"/>
                <a:sym typeface="DM Sans Bold"/>
              </a:rPr>
              <a:t>Ride Management System Overview</a:t>
            </a:r>
          </a:p>
        </p:txBody>
      </p:sp>
      <p:sp>
        <p:nvSpPr>
          <p:cNvPr id="21" name="TextBox 21"/>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17</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shape"/>
          <p:cNvSpPr/>
          <p:nvPr/>
        </p:nvSpPr>
        <p:spPr>
          <a:xfrm rot="-8100000" flipH="1">
            <a:off x="7089400" y="600041"/>
            <a:ext cx="8075295" cy="8229600"/>
          </a:xfrm>
          <a:custGeom>
            <a:avLst/>
            <a:gdLst/>
            <a:ahLst/>
            <a:cxnLst/>
            <a:rect l="l" t="t" r="r" b="b"/>
            <a:pathLst>
              <a:path w="8075295" h="8229600">
                <a:moveTo>
                  <a:pt x="8075295" y="0"/>
                </a:moveTo>
                <a:lnTo>
                  <a:pt x="0" y="0"/>
                </a:lnTo>
                <a:lnTo>
                  <a:pt x="0" y="8229600"/>
                </a:lnTo>
                <a:lnTo>
                  <a:pt x="8075295" y="8229600"/>
                </a:lnTo>
                <a:lnTo>
                  <a:pt x="8075295" y="0"/>
                </a:lnTo>
                <a:close/>
              </a:path>
            </a:pathLst>
          </a:custGeom>
          <a:blipFill>
            <a:blip r:embed="rId2"/>
            <a:stretch>
              <a:fillRect/>
            </a:stretch>
          </a:blipFill>
        </p:spPr>
      </p:sp>
      <p:sp>
        <p:nvSpPr>
          <p:cNvPr id="3" name="AutoShape 3">
            <a:extLst>
              <a:ext uri="{C183D7F6-B498-43B3-948B-1728B52AA6E4}">
                <adec:decorative xmlns:adec="http://schemas.microsoft.com/office/drawing/2017/decorative" xmlns="" val="1"/>
              </a:ext>
            </a:extLst>
          </p:cNvPr>
          <p:cNvSpPr/>
          <p:nvPr/>
        </p:nvSpPr>
        <p:spPr>
          <a:xfrm>
            <a:off x="1028699" y="2461222"/>
            <a:ext cx="16230600" cy="4762"/>
          </a:xfrm>
          <a:prstGeom prst="line">
            <a:avLst/>
          </a:prstGeom>
          <a:ln w="9525" cap="flat">
            <a:solidFill>
              <a:srgbClr val="000000"/>
            </a:solidFill>
            <a:prstDash val="solid"/>
            <a:headEnd type="none" w="sm" len="sm"/>
            <a:tailEnd type="none" w="sm" len="sm"/>
          </a:ln>
        </p:spPr>
      </p:sp>
      <p:graphicFrame>
        <p:nvGraphicFramePr>
          <p:cNvPr id="4" name="Table 4"/>
          <p:cNvGraphicFramePr>
            <a:graphicFrameLocks noGrp="1"/>
          </p:cNvGraphicFramePr>
          <p:nvPr/>
        </p:nvGraphicFramePr>
        <p:xfrm>
          <a:off x="1028696" y="4083867"/>
          <a:ext cx="16230602" cy="4360761"/>
        </p:xfrm>
        <a:graphic>
          <a:graphicData uri="http://schemas.openxmlformats.org/drawingml/2006/table">
            <a:tbl>
              <a:tblPr/>
              <a:tblGrid>
                <a:gridCol w="8115301">
                  <a:extLst>
                    <a:ext uri="{9D8B030D-6E8A-4147-A177-3AD203B41FA5}">
                      <a16:colId xmlns:a16="http://schemas.microsoft.com/office/drawing/2014/main" val="20000"/>
                    </a:ext>
                  </a:extLst>
                </a:gridCol>
                <a:gridCol w="8115301">
                  <a:extLst>
                    <a:ext uri="{9D8B030D-6E8A-4147-A177-3AD203B41FA5}">
                      <a16:colId xmlns:a16="http://schemas.microsoft.com/office/drawing/2014/main" val="20001"/>
                    </a:ext>
                  </a:extLst>
                </a:gridCol>
              </a:tblGrid>
              <a:tr h="4360761">
                <a:tc>
                  <a:txBody>
                    <a:bodyPr/>
                    <a:lstStyle/>
                    <a:p>
                      <a:pPr algn="ctr">
                        <a:lnSpc>
                          <a:spcPts val="42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6956A"/>
                    </a:solidFill>
                  </a:tcPr>
                </a:tc>
                <a:tc>
                  <a:txBody>
                    <a:bodyPr/>
                    <a:lstStyle/>
                    <a:p>
                      <a:pPr algn="ctr">
                        <a:lnSpc>
                          <a:spcPts val="4200"/>
                        </a:lnSpc>
                        <a:defRPr/>
                      </a:pP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E0D2EF"/>
                    </a:solidFill>
                  </a:tcPr>
                </a:tc>
                <a:extLst>
                  <a:ext uri="{0D108BD9-81ED-4DB2-BD59-A6C34878D82A}">
                    <a16:rowId xmlns:a16="http://schemas.microsoft.com/office/drawing/2014/main" val="10000"/>
                  </a:ext>
                </a:extLst>
              </a:tr>
            </a:tbl>
          </a:graphicData>
        </a:graphic>
      </p:graphicFrame>
      <p:sp>
        <p:nvSpPr>
          <p:cNvPr id="5" name="Freeform 5"/>
          <p:cNvSpPr/>
          <p:nvPr/>
        </p:nvSpPr>
        <p:spPr>
          <a:xfrm>
            <a:off x="1315528" y="5154524"/>
            <a:ext cx="7121894" cy="2219446"/>
          </a:xfrm>
          <a:custGeom>
            <a:avLst/>
            <a:gdLst/>
            <a:ahLst/>
            <a:cxnLst/>
            <a:rect l="l" t="t" r="r" b="b"/>
            <a:pathLst>
              <a:path w="7121894" h="2219446">
                <a:moveTo>
                  <a:pt x="0" y="0"/>
                </a:moveTo>
                <a:lnTo>
                  <a:pt x="7121894" y="0"/>
                </a:lnTo>
                <a:lnTo>
                  <a:pt x="7121894" y="2219447"/>
                </a:lnTo>
                <a:lnTo>
                  <a:pt x="0" y="2219447"/>
                </a:lnTo>
                <a:lnTo>
                  <a:pt x="0" y="0"/>
                </a:lnTo>
                <a:close/>
              </a:path>
            </a:pathLst>
          </a:custGeom>
          <a:blipFill>
            <a:blip r:embed="rId3"/>
            <a:stretch>
              <a:fillRect/>
            </a:stretch>
          </a:blipFill>
        </p:spPr>
      </p:sp>
      <p:sp>
        <p:nvSpPr>
          <p:cNvPr id="6" name="Freeform 6"/>
          <p:cNvSpPr/>
          <p:nvPr/>
        </p:nvSpPr>
        <p:spPr>
          <a:xfrm>
            <a:off x="10552158" y="5154524"/>
            <a:ext cx="5352657" cy="2733972"/>
          </a:xfrm>
          <a:custGeom>
            <a:avLst/>
            <a:gdLst/>
            <a:ahLst/>
            <a:cxnLst/>
            <a:rect l="l" t="t" r="r" b="b"/>
            <a:pathLst>
              <a:path w="5352657" h="2733972">
                <a:moveTo>
                  <a:pt x="0" y="0"/>
                </a:moveTo>
                <a:lnTo>
                  <a:pt x="5352657" y="0"/>
                </a:lnTo>
                <a:lnTo>
                  <a:pt x="5352657" y="2733973"/>
                </a:lnTo>
                <a:lnTo>
                  <a:pt x="0" y="2733973"/>
                </a:lnTo>
                <a:lnTo>
                  <a:pt x="0" y="0"/>
                </a:lnTo>
                <a:close/>
              </a:path>
            </a:pathLst>
          </a:custGeom>
          <a:blipFill>
            <a:blip r:embed="rId4"/>
            <a:stretch>
              <a:fillRect/>
            </a:stretch>
          </a:blipFill>
        </p:spPr>
      </p:sp>
      <p:sp>
        <p:nvSpPr>
          <p:cNvPr id="7" name="TextBox 7"/>
          <p:cNvSpPr txBox="1"/>
          <p:nvPr/>
        </p:nvSpPr>
        <p:spPr>
          <a:xfrm>
            <a:off x="1028700" y="1019175"/>
            <a:ext cx="8115300" cy="9239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DM Sans Bold"/>
                <a:ea typeface="DM Sans Bold"/>
                <a:cs typeface="DM Sans Bold"/>
                <a:sym typeface="DM Sans Bold"/>
              </a:rPr>
              <a:t>Technology Stack</a:t>
            </a:r>
          </a:p>
        </p:txBody>
      </p:sp>
      <p:sp>
        <p:nvSpPr>
          <p:cNvPr id="8" name="TextBox 8"/>
          <p:cNvSpPr txBox="1"/>
          <p:nvPr/>
        </p:nvSpPr>
        <p:spPr>
          <a:xfrm>
            <a:off x="1315528" y="2962029"/>
            <a:ext cx="16230603" cy="563880"/>
          </a:xfrm>
          <a:prstGeom prst="rect">
            <a:avLst/>
          </a:prstGeom>
        </p:spPr>
        <p:txBody>
          <a:bodyPr lIns="0" tIns="0" rIns="0" bIns="0" rtlCol="0" anchor="t">
            <a:spAutoFit/>
          </a:bodyPr>
          <a:lstStyle/>
          <a:p>
            <a:pPr algn="ctr">
              <a:lnSpc>
                <a:spcPts val="4619"/>
              </a:lnSpc>
              <a:spcBef>
                <a:spcPct val="0"/>
              </a:spcBef>
            </a:pPr>
            <a:r>
              <a:rPr lang="en-US" sz="3299" b="1">
                <a:solidFill>
                  <a:srgbClr val="000000"/>
                </a:solidFill>
                <a:latin typeface="DM Sans Bold"/>
                <a:ea typeface="DM Sans Bold"/>
                <a:cs typeface="DM Sans Bold"/>
                <a:sym typeface="DM Sans Bold"/>
              </a:rPr>
              <a:t>File: User and ride information storage</a:t>
            </a:r>
          </a:p>
        </p:txBody>
      </p:sp>
      <p:sp>
        <p:nvSpPr>
          <p:cNvPr id="9" name="TextBox 9"/>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18</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descr="a large lilac rectangle"/>
          <p:cNvSpPr/>
          <p:nvPr/>
        </p:nvSpPr>
        <p:spPr>
          <a:xfrm>
            <a:off x="1028700" y="2669958"/>
            <a:ext cx="16230600" cy="4947084"/>
          </a:xfrm>
          <a:prstGeom prst="rect">
            <a:avLst/>
          </a:prstGeom>
          <a:solidFill>
            <a:srgbClr val="E0D2EF"/>
          </a:solidFill>
        </p:spPr>
      </p:sp>
      <p:grpSp>
        <p:nvGrpSpPr>
          <p:cNvPr id="3" name="Group 3"/>
          <p:cNvGrpSpPr/>
          <p:nvPr/>
        </p:nvGrpSpPr>
        <p:grpSpPr>
          <a:xfrm>
            <a:off x="9847746" y="3525982"/>
            <a:ext cx="6616241" cy="2867539"/>
            <a:chOff x="0" y="0"/>
            <a:chExt cx="2734384" cy="1185107"/>
          </a:xfrm>
        </p:grpSpPr>
        <p:sp>
          <p:nvSpPr>
            <p:cNvPr id="4" name="Freeform 4" descr="a white circle"/>
            <p:cNvSpPr/>
            <p:nvPr/>
          </p:nvSpPr>
          <p:spPr>
            <a:xfrm>
              <a:off x="0" y="0"/>
              <a:ext cx="2734384" cy="1185107"/>
            </a:xfrm>
            <a:custGeom>
              <a:avLst/>
              <a:gdLst/>
              <a:ahLst/>
              <a:cxnLst/>
              <a:rect l="l" t="t" r="r" b="b"/>
              <a:pathLst>
                <a:path w="2734384" h="1185107">
                  <a:moveTo>
                    <a:pt x="1367192" y="0"/>
                  </a:moveTo>
                  <a:cubicBezTo>
                    <a:pt x="612113" y="0"/>
                    <a:pt x="0" y="265295"/>
                    <a:pt x="0" y="592553"/>
                  </a:cubicBezTo>
                  <a:cubicBezTo>
                    <a:pt x="0" y="919812"/>
                    <a:pt x="612113" y="1185107"/>
                    <a:pt x="1367192" y="1185107"/>
                  </a:cubicBezTo>
                  <a:cubicBezTo>
                    <a:pt x="2122271" y="1185107"/>
                    <a:pt x="2734384" y="919812"/>
                    <a:pt x="2734384" y="592553"/>
                  </a:cubicBezTo>
                  <a:cubicBezTo>
                    <a:pt x="2734384" y="265295"/>
                    <a:pt x="2122271" y="0"/>
                    <a:pt x="1367192" y="0"/>
                  </a:cubicBezTo>
                  <a:close/>
                </a:path>
              </a:pathLst>
            </a:custGeom>
            <a:solidFill>
              <a:srgbClr val="FEFBF5"/>
            </a:solidFill>
          </p:spPr>
        </p:sp>
        <p:sp>
          <p:nvSpPr>
            <p:cNvPr id="5" name="TextBox 5"/>
            <p:cNvSpPr txBox="1"/>
            <p:nvPr/>
          </p:nvSpPr>
          <p:spPr>
            <a:xfrm>
              <a:off x="256348" y="63479"/>
              <a:ext cx="2221687" cy="1010524"/>
            </a:xfrm>
            <a:prstGeom prst="rect">
              <a:avLst/>
            </a:prstGeom>
          </p:spPr>
          <p:txBody>
            <a:bodyPr lIns="50800" tIns="50800" rIns="50800" bIns="50800" rtlCol="0" anchor="ctr"/>
            <a:lstStyle/>
            <a:p>
              <a:pPr algn="ctr">
                <a:lnSpc>
                  <a:spcPts val="3219"/>
                </a:lnSpc>
              </a:pPr>
              <a:r>
                <a:rPr lang="en-US" sz="2299">
                  <a:solidFill>
                    <a:srgbClr val="000000"/>
                  </a:solidFill>
                  <a:latin typeface="DM Sans"/>
                  <a:ea typeface="DM Sans"/>
                  <a:cs typeface="DM Sans"/>
                  <a:sym typeface="DM Sans"/>
                </a:rPr>
                <a:t>The project framework can be adapted for similar applications, making future developments faster and more resource-efficient.</a:t>
              </a:r>
            </a:p>
          </p:txBody>
        </p:sp>
      </p:grpSp>
      <p:grpSp>
        <p:nvGrpSpPr>
          <p:cNvPr id="6" name="Group 6"/>
          <p:cNvGrpSpPr/>
          <p:nvPr/>
        </p:nvGrpSpPr>
        <p:grpSpPr>
          <a:xfrm>
            <a:off x="1755885" y="3690950"/>
            <a:ext cx="6228186" cy="2537603"/>
            <a:chOff x="0" y="0"/>
            <a:chExt cx="2750979" cy="1120855"/>
          </a:xfrm>
        </p:grpSpPr>
        <p:sp>
          <p:nvSpPr>
            <p:cNvPr id="7" name="Freeform 7" descr="an orange square"/>
            <p:cNvSpPr/>
            <p:nvPr/>
          </p:nvSpPr>
          <p:spPr>
            <a:xfrm>
              <a:off x="0" y="0"/>
              <a:ext cx="2750979" cy="1120855"/>
            </a:xfrm>
            <a:custGeom>
              <a:avLst/>
              <a:gdLst/>
              <a:ahLst/>
              <a:cxnLst/>
              <a:rect l="l" t="t" r="r" b="b"/>
              <a:pathLst>
                <a:path w="2750979" h="1120855">
                  <a:moveTo>
                    <a:pt x="0" y="0"/>
                  </a:moveTo>
                  <a:lnTo>
                    <a:pt x="2750979" y="0"/>
                  </a:lnTo>
                  <a:lnTo>
                    <a:pt x="2750979" y="1120855"/>
                  </a:lnTo>
                  <a:lnTo>
                    <a:pt x="0" y="1120855"/>
                  </a:lnTo>
                  <a:close/>
                </a:path>
              </a:pathLst>
            </a:custGeom>
            <a:solidFill>
              <a:srgbClr val="F6956A"/>
            </a:solidFill>
          </p:spPr>
        </p:sp>
        <p:sp>
          <p:nvSpPr>
            <p:cNvPr id="8" name="TextBox 8"/>
            <p:cNvSpPr txBox="1"/>
            <p:nvPr/>
          </p:nvSpPr>
          <p:spPr>
            <a:xfrm>
              <a:off x="0" y="-47625"/>
              <a:ext cx="2750979" cy="1168480"/>
            </a:xfrm>
            <a:prstGeom prst="rect">
              <a:avLst/>
            </a:prstGeom>
          </p:spPr>
          <p:txBody>
            <a:bodyPr lIns="50800" tIns="50800" rIns="50800" bIns="50800" rtlCol="0" anchor="ctr"/>
            <a:lstStyle/>
            <a:p>
              <a:pPr algn="ctr">
                <a:lnSpc>
                  <a:spcPts val="3779"/>
                </a:lnSpc>
              </a:pPr>
              <a:r>
                <a:rPr lang="en-US" sz="2699">
                  <a:solidFill>
                    <a:srgbClr val="000000"/>
                  </a:solidFill>
                  <a:latin typeface="DM Sans"/>
                  <a:ea typeface="DM Sans"/>
                  <a:cs typeface="DM Sans"/>
                  <a:sym typeface="DM Sans"/>
                </a:rPr>
                <a:t>Advanced features or tools can be added to enhance functionality and improve efficiency for future tasks.</a:t>
              </a:r>
            </a:p>
          </p:txBody>
        </p:sp>
      </p:grpSp>
      <p:sp>
        <p:nvSpPr>
          <p:cNvPr id="9" name="TextBox 9"/>
          <p:cNvSpPr txBox="1"/>
          <p:nvPr/>
        </p:nvSpPr>
        <p:spPr>
          <a:xfrm>
            <a:off x="1232117" y="1019175"/>
            <a:ext cx="6751955" cy="923925"/>
          </a:xfrm>
          <a:prstGeom prst="rect">
            <a:avLst/>
          </a:prstGeom>
        </p:spPr>
        <p:txBody>
          <a:bodyPr lIns="0" tIns="0" rIns="0" bIns="0" rtlCol="0" anchor="t">
            <a:spAutoFit/>
          </a:bodyPr>
          <a:lstStyle/>
          <a:p>
            <a:pPr algn="l">
              <a:lnSpc>
                <a:spcPts val="7200"/>
              </a:lnSpc>
              <a:spcBef>
                <a:spcPct val="0"/>
              </a:spcBef>
            </a:pPr>
            <a:r>
              <a:rPr lang="en-US" sz="6000" b="1">
                <a:solidFill>
                  <a:srgbClr val="000000"/>
                </a:solidFill>
                <a:latin typeface="DM Sans Bold"/>
                <a:ea typeface="DM Sans Bold"/>
                <a:cs typeface="DM Sans Bold"/>
                <a:sym typeface="DM Sans Bold"/>
              </a:rPr>
              <a:t>Future Scope</a:t>
            </a:r>
          </a:p>
        </p:txBody>
      </p:sp>
      <p:sp>
        <p:nvSpPr>
          <p:cNvPr id="10" name="AutoShape 10">
            <a:extLst>
              <a:ext uri="{C183D7F6-B498-43B3-948B-1728B52AA6E4}">
                <adec:decorative xmlns:adec="http://schemas.microsoft.com/office/drawing/2017/decorative" xmlns="" val="1"/>
              </a:ext>
            </a:extLst>
          </p:cNvPr>
          <p:cNvSpPr/>
          <p:nvPr/>
        </p:nvSpPr>
        <p:spPr>
          <a:xfrm>
            <a:off x="1028697" y="2150751"/>
            <a:ext cx="16230600" cy="4762"/>
          </a:xfrm>
          <a:prstGeom prst="line">
            <a:avLst/>
          </a:prstGeom>
          <a:ln w="9525" cap="flat">
            <a:solidFill>
              <a:srgbClr val="000000"/>
            </a:solidFill>
            <a:prstDash val="solid"/>
            <a:headEnd type="none" w="sm" len="sm"/>
            <a:tailEnd type="none" w="sm" len="sm"/>
          </a:ln>
        </p:spPr>
      </p:sp>
      <p:sp>
        <p:nvSpPr>
          <p:cNvPr id="11" name="TextBox 11"/>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19</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grpSp>
        <p:nvGrpSpPr>
          <p:cNvPr id="2" name="Group 2"/>
          <p:cNvGrpSpPr/>
          <p:nvPr/>
        </p:nvGrpSpPr>
        <p:grpSpPr>
          <a:xfrm>
            <a:off x="2593604" y="1313338"/>
            <a:ext cx="8588369" cy="5013905"/>
            <a:chOff x="0" y="0"/>
            <a:chExt cx="11451159" cy="6685207"/>
          </a:xfrm>
        </p:grpSpPr>
        <p:sp>
          <p:nvSpPr>
            <p:cNvPr id="3" name="TextBox 3"/>
            <p:cNvSpPr txBox="1"/>
            <p:nvPr/>
          </p:nvSpPr>
          <p:spPr>
            <a:xfrm>
              <a:off x="0" y="2513929"/>
              <a:ext cx="11451159" cy="1387475"/>
            </a:xfrm>
            <a:prstGeom prst="rect">
              <a:avLst/>
            </a:prstGeom>
          </p:spPr>
          <p:txBody>
            <a:bodyPr lIns="0" tIns="0" rIns="0" bIns="0" rtlCol="0" anchor="t">
              <a:spAutoFit/>
            </a:bodyPr>
            <a:lstStyle/>
            <a:p>
              <a:pPr algn="l">
                <a:lnSpc>
                  <a:spcPts val="4200"/>
                </a:lnSpc>
              </a:pPr>
              <a:endParaRPr/>
            </a:p>
            <a:p>
              <a:pPr marL="647700" lvl="1" indent="-323850" algn="l">
                <a:lnSpc>
                  <a:spcPts val="4200"/>
                </a:lnSpc>
                <a:buFont typeface="Arial"/>
                <a:buChar char="•"/>
              </a:pPr>
              <a:r>
                <a:rPr lang="en-US" sz="3000">
                  <a:solidFill>
                    <a:srgbClr val="000000"/>
                  </a:solidFill>
                  <a:latin typeface="DM Sans"/>
                  <a:ea typeface="DM Sans"/>
                  <a:cs typeface="DM Sans"/>
                  <a:sym typeface="DM Sans"/>
                </a:rPr>
                <a:t>Comprehensive Ride-Sharing Simulation</a:t>
              </a:r>
            </a:p>
          </p:txBody>
        </p:sp>
        <p:sp>
          <p:nvSpPr>
            <p:cNvPr id="4" name="TextBox 4"/>
            <p:cNvSpPr txBox="1"/>
            <p:nvPr/>
          </p:nvSpPr>
          <p:spPr>
            <a:xfrm>
              <a:off x="0" y="4586532"/>
              <a:ext cx="11451159" cy="2098675"/>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DM Sans"/>
                  <a:ea typeface="DM Sans"/>
                  <a:cs typeface="DM Sans"/>
                  <a:sym typeface="DM Sans"/>
                </a:rPr>
                <a:t>Shell Based Interface</a:t>
              </a:r>
            </a:p>
            <a:p>
              <a:pPr algn="l">
                <a:lnSpc>
                  <a:spcPts val="4200"/>
                </a:lnSpc>
              </a:pPr>
              <a:endParaRPr lang="en-US" sz="3000">
                <a:solidFill>
                  <a:srgbClr val="000000"/>
                </a:solidFill>
                <a:latin typeface="DM Sans"/>
                <a:ea typeface="DM Sans"/>
                <a:cs typeface="DM Sans"/>
                <a:sym typeface="DM Sans"/>
              </a:endParaRPr>
            </a:p>
            <a:p>
              <a:pPr marL="647700" lvl="1" indent="-323850" algn="l">
                <a:lnSpc>
                  <a:spcPts val="4200"/>
                </a:lnSpc>
                <a:buFont typeface="Arial"/>
                <a:buChar char="•"/>
              </a:pPr>
              <a:r>
                <a:rPr lang="en-US" sz="3000">
                  <a:solidFill>
                    <a:srgbClr val="000000"/>
                  </a:solidFill>
                  <a:latin typeface="DM Sans"/>
                  <a:ea typeface="DM Sans"/>
                  <a:cs typeface="DM Sans"/>
                  <a:sym typeface="DM Sans"/>
                </a:rPr>
                <a:t>Practical Learning Experience</a:t>
              </a:r>
            </a:p>
          </p:txBody>
        </p:sp>
        <p:sp>
          <p:nvSpPr>
            <p:cNvPr id="5" name="TextBox 5"/>
            <p:cNvSpPr txBox="1"/>
            <p:nvPr/>
          </p:nvSpPr>
          <p:spPr>
            <a:xfrm>
              <a:off x="0" y="-9525"/>
              <a:ext cx="11451159" cy="1838325"/>
            </a:xfrm>
            <a:prstGeom prst="rect">
              <a:avLst/>
            </a:prstGeom>
          </p:spPr>
          <p:txBody>
            <a:bodyPr lIns="0" tIns="0" rIns="0" bIns="0" rtlCol="0" anchor="t">
              <a:spAutoFit/>
            </a:bodyPr>
            <a:lstStyle/>
            <a:p>
              <a:pPr marL="0" lvl="0" indent="0" algn="l">
                <a:lnSpc>
                  <a:spcPts val="10800"/>
                </a:lnSpc>
                <a:spcBef>
                  <a:spcPct val="0"/>
                </a:spcBef>
              </a:pPr>
              <a:r>
                <a:rPr lang="en-US" sz="9000" b="1">
                  <a:solidFill>
                    <a:srgbClr val="000000"/>
                  </a:solidFill>
                  <a:latin typeface="DM Sans Bold"/>
                  <a:ea typeface="DM Sans Bold"/>
                  <a:cs typeface="DM Sans Bold"/>
                  <a:sym typeface="DM Sans Bold"/>
                </a:rPr>
                <a:t>      Introduction</a:t>
              </a:r>
            </a:p>
          </p:txBody>
        </p:sp>
      </p:grpSp>
      <p:sp>
        <p:nvSpPr>
          <p:cNvPr id="6" name="Freeform 6"/>
          <p:cNvSpPr/>
          <p:nvPr/>
        </p:nvSpPr>
        <p:spPr>
          <a:xfrm>
            <a:off x="11712393" y="3373677"/>
            <a:ext cx="5546907" cy="3539645"/>
          </a:xfrm>
          <a:custGeom>
            <a:avLst/>
            <a:gdLst/>
            <a:ahLst/>
            <a:cxnLst/>
            <a:rect l="l" t="t" r="r" b="b"/>
            <a:pathLst>
              <a:path w="5546907" h="3539645">
                <a:moveTo>
                  <a:pt x="0" y="0"/>
                </a:moveTo>
                <a:lnTo>
                  <a:pt x="5546907" y="0"/>
                </a:lnTo>
                <a:lnTo>
                  <a:pt x="5546907" y="3539646"/>
                </a:lnTo>
                <a:lnTo>
                  <a:pt x="0" y="3539646"/>
                </a:lnTo>
                <a:lnTo>
                  <a:pt x="0" y="0"/>
                </a:lnTo>
                <a:close/>
              </a:path>
            </a:pathLst>
          </a:custGeom>
          <a:blipFill>
            <a:blip r:embed="rId2"/>
            <a:stretch>
              <a:fillRect l="-439" r="-439"/>
            </a:stretch>
          </a:blipFill>
        </p:spPr>
      </p:sp>
      <p:sp>
        <p:nvSpPr>
          <p:cNvPr id="7" name="TextBox 7"/>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02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shape"/>
          <p:cNvSpPr/>
          <p:nvPr/>
        </p:nvSpPr>
        <p:spPr>
          <a:xfrm rot="4194878">
            <a:off x="-1502673" y="-4175160"/>
            <a:ext cx="14212134" cy="14034482"/>
          </a:xfrm>
          <a:custGeom>
            <a:avLst/>
            <a:gdLst/>
            <a:ahLst/>
            <a:cxnLst/>
            <a:rect l="l" t="t" r="r" b="b"/>
            <a:pathLst>
              <a:path w="14212134" h="14034482">
                <a:moveTo>
                  <a:pt x="0" y="0"/>
                </a:moveTo>
                <a:lnTo>
                  <a:pt x="14212134" y="0"/>
                </a:lnTo>
                <a:lnTo>
                  <a:pt x="14212134" y="14034482"/>
                </a:lnTo>
                <a:lnTo>
                  <a:pt x="0" y="14034482"/>
                </a:lnTo>
                <a:lnTo>
                  <a:pt x="0" y="0"/>
                </a:lnTo>
                <a:close/>
              </a:path>
            </a:pathLst>
          </a:custGeom>
          <a:blipFill>
            <a:blip r:embed="rId2"/>
            <a:stretch>
              <a:fillRect/>
            </a:stretch>
          </a:blipFill>
        </p:spPr>
      </p:sp>
      <p:sp>
        <p:nvSpPr>
          <p:cNvPr id="3" name="AutoShape 3">
            <a:extLst>
              <a:ext uri="{C183D7F6-B498-43B3-948B-1728B52AA6E4}">
                <adec:decorative xmlns:adec="http://schemas.microsoft.com/office/drawing/2017/decorative" xmlns="" val="1"/>
              </a:ext>
            </a:extLst>
          </p:cNvPr>
          <p:cNvSpPr/>
          <p:nvPr/>
        </p:nvSpPr>
        <p:spPr>
          <a:xfrm>
            <a:off x="818962" y="3431017"/>
            <a:ext cx="16230600" cy="4762"/>
          </a:xfrm>
          <a:prstGeom prst="line">
            <a:avLst/>
          </a:prstGeom>
          <a:ln w="9525" cap="flat">
            <a:solidFill>
              <a:srgbClr val="000000"/>
            </a:solidFill>
            <a:prstDash val="solid"/>
            <a:headEnd type="none" w="sm" len="sm"/>
            <a:tailEnd type="none" w="sm" len="sm"/>
          </a:ln>
        </p:spPr>
      </p:sp>
      <p:sp>
        <p:nvSpPr>
          <p:cNvPr id="4" name="TextBox 4"/>
          <p:cNvSpPr txBox="1"/>
          <p:nvPr/>
        </p:nvSpPr>
        <p:spPr>
          <a:xfrm>
            <a:off x="1028700" y="3722414"/>
            <a:ext cx="15811128" cy="2124075"/>
          </a:xfrm>
          <a:prstGeom prst="rect">
            <a:avLst/>
          </a:prstGeom>
        </p:spPr>
        <p:txBody>
          <a:bodyPr lIns="0" tIns="0" rIns="0" bIns="0" rtlCol="0" anchor="t">
            <a:spAutoFit/>
          </a:bodyPr>
          <a:lstStyle/>
          <a:p>
            <a:pPr algn="l">
              <a:lnSpc>
                <a:spcPts val="4200"/>
              </a:lnSpc>
            </a:pPr>
            <a:r>
              <a:rPr lang="en-US" sz="3000">
                <a:solidFill>
                  <a:srgbClr val="000000"/>
                </a:solidFill>
                <a:latin typeface="DM Sans"/>
                <a:ea typeface="DM Sans"/>
                <a:cs typeface="DM Sans"/>
                <a:sym typeface="DM Sans"/>
              </a:rPr>
              <a:t>The project provides an efficient system for managing users and rides. It ensures smooth communication, easy ride selection, and proper coordination between users, drivers, and the admin, making the process more organized, reliable, and user-friendly for all involved.</a:t>
            </a:r>
          </a:p>
          <a:p>
            <a:pPr algn="l">
              <a:lnSpc>
                <a:spcPts val="4200"/>
              </a:lnSpc>
            </a:pPr>
            <a:endParaRPr lang="en-US" sz="3000">
              <a:solidFill>
                <a:srgbClr val="000000"/>
              </a:solidFill>
              <a:latin typeface="DM Sans"/>
              <a:ea typeface="DM Sans"/>
              <a:cs typeface="DM Sans"/>
              <a:sym typeface="DM Sans"/>
            </a:endParaRPr>
          </a:p>
        </p:txBody>
      </p:sp>
      <p:sp>
        <p:nvSpPr>
          <p:cNvPr id="5" name="TextBox 5"/>
          <p:cNvSpPr txBox="1"/>
          <p:nvPr/>
        </p:nvSpPr>
        <p:spPr>
          <a:xfrm>
            <a:off x="5242813" y="1460956"/>
            <a:ext cx="16520286"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DM Sans Bold"/>
                <a:ea typeface="DM Sans Bold"/>
                <a:cs typeface="DM Sans Bold"/>
                <a:sym typeface="DM Sans Bold"/>
              </a:rPr>
              <a:t>Conclusion</a:t>
            </a:r>
          </a:p>
        </p:txBody>
      </p:sp>
      <p:sp>
        <p:nvSpPr>
          <p:cNvPr id="6" name="TextBox 6"/>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shape"/>
          <p:cNvSpPr/>
          <p:nvPr/>
        </p:nvSpPr>
        <p:spPr>
          <a:xfrm rot="4780159">
            <a:off x="3570387" y="-1491388"/>
            <a:ext cx="15529570" cy="15335451"/>
          </a:xfrm>
          <a:custGeom>
            <a:avLst/>
            <a:gdLst/>
            <a:ahLst/>
            <a:cxnLst/>
            <a:rect l="l" t="t" r="r" b="b"/>
            <a:pathLst>
              <a:path w="15529570" h="15335451">
                <a:moveTo>
                  <a:pt x="0" y="0"/>
                </a:moveTo>
                <a:lnTo>
                  <a:pt x="15529570" y="0"/>
                </a:lnTo>
                <a:lnTo>
                  <a:pt x="15529570" y="15335451"/>
                </a:lnTo>
                <a:lnTo>
                  <a:pt x="0" y="15335451"/>
                </a:lnTo>
                <a:lnTo>
                  <a:pt x="0" y="0"/>
                </a:lnTo>
                <a:close/>
              </a:path>
            </a:pathLst>
          </a:custGeom>
          <a:blipFill>
            <a:blip r:embed="rId2"/>
            <a:stretch>
              <a:fillRect/>
            </a:stretch>
          </a:blipFill>
        </p:spPr>
      </p:sp>
      <p:sp>
        <p:nvSpPr>
          <p:cNvPr id="3" name="TextBox 3"/>
          <p:cNvSpPr txBox="1"/>
          <p:nvPr/>
        </p:nvSpPr>
        <p:spPr>
          <a:xfrm>
            <a:off x="4415435" y="4200320"/>
            <a:ext cx="13872565" cy="1976018"/>
          </a:xfrm>
          <a:prstGeom prst="rect">
            <a:avLst/>
          </a:prstGeom>
        </p:spPr>
        <p:txBody>
          <a:bodyPr lIns="0" tIns="0" rIns="0" bIns="0" rtlCol="0" anchor="t">
            <a:spAutoFit/>
          </a:bodyPr>
          <a:lstStyle/>
          <a:p>
            <a:pPr marL="0" lvl="0" indent="0" algn="l">
              <a:lnSpc>
                <a:spcPts val="15559"/>
              </a:lnSpc>
              <a:spcBef>
                <a:spcPct val="0"/>
              </a:spcBef>
            </a:pPr>
            <a:r>
              <a:rPr lang="en-US" sz="12965" b="1">
                <a:solidFill>
                  <a:srgbClr val="000000"/>
                </a:solidFill>
                <a:latin typeface="DM Sans Bold"/>
                <a:ea typeface="DM Sans Bold"/>
                <a:cs typeface="DM Sans Bold"/>
                <a:sym typeface="DM Sans Bold"/>
              </a:rPr>
              <a:t>Thank You</a:t>
            </a:r>
          </a:p>
        </p:txBody>
      </p:sp>
      <p:sp>
        <p:nvSpPr>
          <p:cNvPr id="4" name="TextBox 4"/>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shape"/>
          <p:cNvSpPr/>
          <p:nvPr/>
        </p:nvSpPr>
        <p:spPr>
          <a:xfrm rot="2152296">
            <a:off x="10554543" y="-3785506"/>
            <a:ext cx="10173187" cy="10147754"/>
          </a:xfrm>
          <a:custGeom>
            <a:avLst/>
            <a:gdLst/>
            <a:ahLst/>
            <a:cxnLst/>
            <a:rect l="l" t="t" r="r" b="b"/>
            <a:pathLst>
              <a:path w="10173187" h="10147754">
                <a:moveTo>
                  <a:pt x="0" y="0"/>
                </a:moveTo>
                <a:lnTo>
                  <a:pt x="10173187" y="0"/>
                </a:lnTo>
                <a:lnTo>
                  <a:pt x="10173187" y="10147754"/>
                </a:lnTo>
                <a:lnTo>
                  <a:pt x="0" y="10147754"/>
                </a:lnTo>
                <a:lnTo>
                  <a:pt x="0" y="0"/>
                </a:lnTo>
                <a:close/>
              </a:path>
            </a:pathLst>
          </a:custGeom>
          <a:blipFill>
            <a:blip r:embed="rId2"/>
            <a:stretch>
              <a:fillRect/>
            </a:stretch>
          </a:blipFill>
        </p:spPr>
      </p:sp>
      <p:grpSp>
        <p:nvGrpSpPr>
          <p:cNvPr id="3" name="Group 3"/>
          <p:cNvGrpSpPr/>
          <p:nvPr/>
        </p:nvGrpSpPr>
        <p:grpSpPr>
          <a:xfrm>
            <a:off x="2700548" y="4813662"/>
            <a:ext cx="2598071" cy="259807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3326B"/>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4332"/>
                </a:lnSpc>
              </a:pPr>
              <a:r>
                <a:rPr lang="en-US" sz="3094" spc="30">
                  <a:solidFill>
                    <a:srgbClr val="FFFFFF"/>
                  </a:solidFill>
                  <a:latin typeface="Canva Sans"/>
                  <a:ea typeface="Canva Sans"/>
                  <a:cs typeface="Canva Sans"/>
                  <a:sym typeface="Canva Sans"/>
                </a:rPr>
                <a:t>Structure</a:t>
              </a:r>
            </a:p>
          </p:txBody>
        </p:sp>
      </p:grpSp>
      <p:sp>
        <p:nvSpPr>
          <p:cNvPr id="6" name="Freeform 6"/>
          <p:cNvSpPr/>
          <p:nvPr/>
        </p:nvSpPr>
        <p:spPr>
          <a:xfrm rot="9706662" flipH="1">
            <a:off x="4351827" y="4103743"/>
            <a:ext cx="2181622" cy="616308"/>
          </a:xfrm>
          <a:custGeom>
            <a:avLst/>
            <a:gdLst/>
            <a:ahLst/>
            <a:cxnLst/>
            <a:rect l="l" t="t" r="r" b="b"/>
            <a:pathLst>
              <a:path w="2181622" h="616308">
                <a:moveTo>
                  <a:pt x="2181621" y="0"/>
                </a:moveTo>
                <a:lnTo>
                  <a:pt x="0" y="0"/>
                </a:lnTo>
                <a:lnTo>
                  <a:pt x="0" y="616308"/>
                </a:lnTo>
                <a:lnTo>
                  <a:pt x="2181621" y="616308"/>
                </a:lnTo>
                <a:lnTo>
                  <a:pt x="2181621"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rot="-243231">
            <a:off x="5030798" y="5877516"/>
            <a:ext cx="1630155" cy="446255"/>
          </a:xfrm>
          <a:custGeom>
            <a:avLst/>
            <a:gdLst/>
            <a:ahLst/>
            <a:cxnLst/>
            <a:rect l="l" t="t" r="r" b="b"/>
            <a:pathLst>
              <a:path w="1630155" h="446255">
                <a:moveTo>
                  <a:pt x="0" y="0"/>
                </a:moveTo>
                <a:lnTo>
                  <a:pt x="1630155" y="0"/>
                </a:lnTo>
                <a:lnTo>
                  <a:pt x="1630155" y="446255"/>
                </a:lnTo>
                <a:lnTo>
                  <a:pt x="0" y="44625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8" name="Freeform 8"/>
          <p:cNvSpPr/>
          <p:nvPr/>
        </p:nvSpPr>
        <p:spPr>
          <a:xfrm rot="1088715">
            <a:off x="4514141" y="7515031"/>
            <a:ext cx="2417418" cy="682921"/>
          </a:xfrm>
          <a:custGeom>
            <a:avLst/>
            <a:gdLst/>
            <a:ahLst/>
            <a:cxnLst/>
            <a:rect l="l" t="t" r="r" b="b"/>
            <a:pathLst>
              <a:path w="2417418" h="682921">
                <a:moveTo>
                  <a:pt x="0" y="0"/>
                </a:moveTo>
                <a:lnTo>
                  <a:pt x="2417418" y="0"/>
                </a:lnTo>
                <a:lnTo>
                  <a:pt x="2417418" y="682921"/>
                </a:lnTo>
                <a:lnTo>
                  <a:pt x="0" y="682921"/>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nvGrpSpPr>
          <p:cNvPr id="9" name="Group 9"/>
          <p:cNvGrpSpPr/>
          <p:nvPr/>
        </p:nvGrpSpPr>
        <p:grpSpPr>
          <a:xfrm>
            <a:off x="7357011" y="3735405"/>
            <a:ext cx="3573978" cy="1078257"/>
            <a:chOff x="0" y="0"/>
            <a:chExt cx="1347049" cy="406400"/>
          </a:xfrm>
        </p:grpSpPr>
        <p:sp>
          <p:nvSpPr>
            <p:cNvPr id="10" name="Freeform 10"/>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091E69"/>
            </a:solidFill>
          </p:spPr>
        </p:sp>
        <p:sp>
          <p:nvSpPr>
            <p:cNvPr id="11" name="TextBox 11"/>
            <p:cNvSpPr txBox="1"/>
            <p:nvPr/>
          </p:nvSpPr>
          <p:spPr>
            <a:xfrm>
              <a:off x="0" y="-38100"/>
              <a:ext cx="1347049" cy="444500"/>
            </a:xfrm>
            <a:prstGeom prst="rect">
              <a:avLst/>
            </a:prstGeom>
          </p:spPr>
          <p:txBody>
            <a:bodyPr lIns="50800" tIns="50800" rIns="50800" bIns="50800" rtlCol="0" anchor="ctr"/>
            <a:lstStyle/>
            <a:p>
              <a:pPr algn="ctr">
                <a:lnSpc>
                  <a:spcPts val="3352"/>
                </a:lnSpc>
              </a:pPr>
              <a:r>
                <a:rPr lang="en-US" sz="2394" spc="23">
                  <a:solidFill>
                    <a:srgbClr val="FFFFFF"/>
                  </a:solidFill>
                  <a:latin typeface="Canva Sans"/>
                  <a:ea typeface="Canva Sans"/>
                  <a:cs typeface="Canva Sans"/>
                  <a:sym typeface="Canva Sans"/>
                </a:rPr>
                <a:t>Admin Feature</a:t>
              </a:r>
            </a:p>
          </p:txBody>
        </p:sp>
      </p:grpSp>
      <p:grpSp>
        <p:nvGrpSpPr>
          <p:cNvPr id="12" name="Group 12"/>
          <p:cNvGrpSpPr/>
          <p:nvPr/>
        </p:nvGrpSpPr>
        <p:grpSpPr>
          <a:xfrm>
            <a:off x="7357011" y="5561515"/>
            <a:ext cx="3573978" cy="1078257"/>
            <a:chOff x="0" y="0"/>
            <a:chExt cx="1347049" cy="406400"/>
          </a:xfrm>
        </p:grpSpPr>
        <p:sp>
          <p:nvSpPr>
            <p:cNvPr id="13" name="Freeform 13"/>
            <p:cNvSpPr/>
            <p:nvPr/>
          </p:nvSpPr>
          <p:spPr>
            <a:xfrm>
              <a:off x="0" y="0"/>
              <a:ext cx="1347049" cy="406400"/>
            </a:xfrm>
            <a:custGeom>
              <a:avLst/>
              <a:gdLst/>
              <a:ahLst/>
              <a:cxnLst/>
              <a:rect l="l" t="t" r="r" b="b"/>
              <a:pathLst>
                <a:path w="1347049" h="406400">
                  <a:moveTo>
                    <a:pt x="1143849" y="0"/>
                  </a:moveTo>
                  <a:cubicBezTo>
                    <a:pt x="1256073" y="0"/>
                    <a:pt x="1347049" y="90976"/>
                    <a:pt x="1347049" y="203200"/>
                  </a:cubicBezTo>
                  <a:cubicBezTo>
                    <a:pt x="1347049" y="315424"/>
                    <a:pt x="1256073" y="406400"/>
                    <a:pt x="1143849" y="406400"/>
                  </a:cubicBezTo>
                  <a:lnTo>
                    <a:pt x="203200" y="406400"/>
                  </a:lnTo>
                  <a:cubicBezTo>
                    <a:pt x="90976" y="406400"/>
                    <a:pt x="0" y="315424"/>
                    <a:pt x="0" y="203200"/>
                  </a:cubicBezTo>
                  <a:cubicBezTo>
                    <a:pt x="0" y="90976"/>
                    <a:pt x="90976" y="0"/>
                    <a:pt x="203200" y="0"/>
                  </a:cubicBezTo>
                  <a:close/>
                </a:path>
              </a:pathLst>
            </a:custGeom>
            <a:solidFill>
              <a:srgbClr val="33326B"/>
            </a:solidFill>
          </p:spPr>
        </p:sp>
        <p:sp>
          <p:nvSpPr>
            <p:cNvPr id="14" name="TextBox 14"/>
            <p:cNvSpPr txBox="1"/>
            <p:nvPr/>
          </p:nvSpPr>
          <p:spPr>
            <a:xfrm>
              <a:off x="0" y="-47625"/>
              <a:ext cx="1347049" cy="454025"/>
            </a:xfrm>
            <a:prstGeom prst="rect">
              <a:avLst/>
            </a:prstGeom>
          </p:spPr>
          <p:txBody>
            <a:bodyPr lIns="50800" tIns="50800" rIns="50800" bIns="50800" rtlCol="0" anchor="ctr"/>
            <a:lstStyle/>
            <a:p>
              <a:pPr algn="ctr">
                <a:lnSpc>
                  <a:spcPts val="3492"/>
                </a:lnSpc>
              </a:pPr>
              <a:r>
                <a:rPr lang="en-US" sz="2494" spc="24">
                  <a:solidFill>
                    <a:srgbClr val="FFFFFF"/>
                  </a:solidFill>
                  <a:latin typeface="Canva Sans"/>
                  <a:ea typeface="Canva Sans"/>
                  <a:cs typeface="Canva Sans"/>
                  <a:sym typeface="Canva Sans"/>
                </a:rPr>
                <a:t>User Features</a:t>
              </a:r>
            </a:p>
          </p:txBody>
        </p:sp>
      </p:grpSp>
      <p:grpSp>
        <p:nvGrpSpPr>
          <p:cNvPr id="15" name="Group 15"/>
          <p:cNvGrpSpPr/>
          <p:nvPr/>
        </p:nvGrpSpPr>
        <p:grpSpPr>
          <a:xfrm>
            <a:off x="7357011" y="7667878"/>
            <a:ext cx="3573978" cy="889518"/>
            <a:chOff x="0" y="0"/>
            <a:chExt cx="1347049" cy="335263"/>
          </a:xfrm>
        </p:grpSpPr>
        <p:sp>
          <p:nvSpPr>
            <p:cNvPr id="16" name="Freeform 16"/>
            <p:cNvSpPr/>
            <p:nvPr/>
          </p:nvSpPr>
          <p:spPr>
            <a:xfrm>
              <a:off x="0" y="0"/>
              <a:ext cx="1347049" cy="335263"/>
            </a:xfrm>
            <a:custGeom>
              <a:avLst/>
              <a:gdLst/>
              <a:ahLst/>
              <a:cxnLst/>
              <a:rect l="l" t="t" r="r" b="b"/>
              <a:pathLst>
                <a:path w="1347049" h="335263">
                  <a:moveTo>
                    <a:pt x="1143849" y="0"/>
                  </a:moveTo>
                  <a:cubicBezTo>
                    <a:pt x="1256073" y="0"/>
                    <a:pt x="1347049" y="75051"/>
                    <a:pt x="1347049" y="167632"/>
                  </a:cubicBezTo>
                  <a:cubicBezTo>
                    <a:pt x="1347049" y="260212"/>
                    <a:pt x="1256073" y="335263"/>
                    <a:pt x="1143849" y="335263"/>
                  </a:cubicBezTo>
                  <a:lnTo>
                    <a:pt x="203200" y="335263"/>
                  </a:lnTo>
                  <a:cubicBezTo>
                    <a:pt x="90976" y="335263"/>
                    <a:pt x="0" y="260212"/>
                    <a:pt x="0" y="167632"/>
                  </a:cubicBezTo>
                  <a:cubicBezTo>
                    <a:pt x="0" y="75051"/>
                    <a:pt x="90976" y="0"/>
                    <a:pt x="203200" y="0"/>
                  </a:cubicBezTo>
                  <a:close/>
                </a:path>
              </a:pathLst>
            </a:custGeom>
            <a:solidFill>
              <a:srgbClr val="091E69"/>
            </a:solidFill>
          </p:spPr>
        </p:sp>
        <p:sp>
          <p:nvSpPr>
            <p:cNvPr id="17" name="TextBox 17"/>
            <p:cNvSpPr txBox="1"/>
            <p:nvPr/>
          </p:nvSpPr>
          <p:spPr>
            <a:xfrm>
              <a:off x="0" y="-38100"/>
              <a:ext cx="1347049" cy="373363"/>
            </a:xfrm>
            <a:prstGeom prst="rect">
              <a:avLst/>
            </a:prstGeom>
          </p:spPr>
          <p:txBody>
            <a:bodyPr lIns="50800" tIns="50800" rIns="50800" bIns="50800" rtlCol="0" anchor="ctr"/>
            <a:lstStyle/>
            <a:p>
              <a:pPr algn="ctr">
                <a:lnSpc>
                  <a:spcPts val="3352"/>
                </a:lnSpc>
              </a:pPr>
              <a:r>
                <a:rPr lang="en-US" sz="2394" spc="23">
                  <a:solidFill>
                    <a:srgbClr val="FFFFFF"/>
                  </a:solidFill>
                  <a:latin typeface="Canva Sans"/>
                  <a:ea typeface="Canva Sans"/>
                  <a:cs typeface="Canva Sans"/>
                  <a:sym typeface="Canva Sans"/>
                </a:rPr>
                <a:t>Rider Features</a:t>
              </a:r>
            </a:p>
          </p:txBody>
        </p:sp>
      </p:grpSp>
      <p:sp>
        <p:nvSpPr>
          <p:cNvPr id="18" name="Freeform 18"/>
          <p:cNvSpPr/>
          <p:nvPr/>
        </p:nvSpPr>
        <p:spPr>
          <a:xfrm>
            <a:off x="13350197" y="4364715"/>
            <a:ext cx="4937803" cy="3495964"/>
          </a:xfrm>
          <a:custGeom>
            <a:avLst/>
            <a:gdLst/>
            <a:ahLst/>
            <a:cxnLst/>
            <a:rect l="l" t="t" r="r" b="b"/>
            <a:pathLst>
              <a:path w="4937803" h="3495964">
                <a:moveTo>
                  <a:pt x="0" y="0"/>
                </a:moveTo>
                <a:lnTo>
                  <a:pt x="4937803" y="0"/>
                </a:lnTo>
                <a:lnTo>
                  <a:pt x="4937803" y="3495964"/>
                </a:lnTo>
                <a:lnTo>
                  <a:pt x="0" y="3495964"/>
                </a:lnTo>
                <a:lnTo>
                  <a:pt x="0" y="0"/>
                </a:lnTo>
                <a:close/>
              </a:path>
            </a:pathLst>
          </a:custGeom>
          <a:blipFill>
            <a:blip r:embed="rId7"/>
            <a:stretch>
              <a:fillRect/>
            </a:stretch>
          </a:blipFill>
        </p:spPr>
      </p:sp>
      <p:sp>
        <p:nvSpPr>
          <p:cNvPr id="19" name="TextBox 19"/>
          <p:cNvSpPr txBox="1"/>
          <p:nvPr/>
        </p:nvSpPr>
        <p:spPr>
          <a:xfrm>
            <a:off x="1028697" y="1019175"/>
            <a:ext cx="7976732"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DM Sans Bold"/>
                <a:ea typeface="DM Sans Bold"/>
                <a:cs typeface="DM Sans Bold"/>
                <a:sym typeface="DM Sans Bold"/>
              </a:rPr>
              <a:t>Methodology</a:t>
            </a:r>
          </a:p>
        </p:txBody>
      </p:sp>
      <p:sp>
        <p:nvSpPr>
          <p:cNvPr id="20" name="Freeform 20"/>
          <p:cNvSpPr/>
          <p:nvPr/>
        </p:nvSpPr>
        <p:spPr>
          <a:xfrm rot="-9524301" flipH="1">
            <a:off x="10968770" y="4155502"/>
            <a:ext cx="2198067" cy="620954"/>
          </a:xfrm>
          <a:custGeom>
            <a:avLst/>
            <a:gdLst/>
            <a:ahLst/>
            <a:cxnLst/>
            <a:rect l="l" t="t" r="r" b="b"/>
            <a:pathLst>
              <a:path w="2198067" h="620954">
                <a:moveTo>
                  <a:pt x="2198067" y="0"/>
                </a:moveTo>
                <a:lnTo>
                  <a:pt x="0" y="0"/>
                </a:lnTo>
                <a:lnTo>
                  <a:pt x="0" y="620954"/>
                </a:lnTo>
                <a:lnTo>
                  <a:pt x="2198067" y="620954"/>
                </a:lnTo>
                <a:lnTo>
                  <a:pt x="2198067"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21" name="Freeform 21"/>
          <p:cNvSpPr/>
          <p:nvPr/>
        </p:nvSpPr>
        <p:spPr>
          <a:xfrm rot="-612459">
            <a:off x="10966896" y="5519711"/>
            <a:ext cx="2197201" cy="601484"/>
          </a:xfrm>
          <a:custGeom>
            <a:avLst/>
            <a:gdLst/>
            <a:ahLst/>
            <a:cxnLst/>
            <a:rect l="l" t="t" r="r" b="b"/>
            <a:pathLst>
              <a:path w="2197201" h="601484">
                <a:moveTo>
                  <a:pt x="0" y="0"/>
                </a:moveTo>
                <a:lnTo>
                  <a:pt x="2197201" y="0"/>
                </a:lnTo>
                <a:lnTo>
                  <a:pt x="2197201" y="601484"/>
                </a:lnTo>
                <a:lnTo>
                  <a:pt x="0" y="601484"/>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2" name="Freeform 22"/>
          <p:cNvSpPr/>
          <p:nvPr/>
        </p:nvSpPr>
        <p:spPr>
          <a:xfrm rot="-2244364">
            <a:off x="10819093" y="6821625"/>
            <a:ext cx="2590384" cy="709118"/>
          </a:xfrm>
          <a:custGeom>
            <a:avLst/>
            <a:gdLst/>
            <a:ahLst/>
            <a:cxnLst/>
            <a:rect l="l" t="t" r="r" b="b"/>
            <a:pathLst>
              <a:path w="2590384" h="709118">
                <a:moveTo>
                  <a:pt x="0" y="0"/>
                </a:moveTo>
                <a:lnTo>
                  <a:pt x="2590384" y="0"/>
                </a:lnTo>
                <a:lnTo>
                  <a:pt x="2590384" y="709118"/>
                </a:lnTo>
                <a:lnTo>
                  <a:pt x="0" y="70911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23" name="TextBox 23"/>
          <p:cNvSpPr txBox="1"/>
          <p:nvPr/>
        </p:nvSpPr>
        <p:spPr>
          <a:xfrm>
            <a:off x="17259300" y="9851851"/>
            <a:ext cx="620058" cy="217659"/>
          </a:xfrm>
          <a:prstGeom prst="rect">
            <a:avLst/>
          </a:prstGeom>
        </p:spPr>
        <p:txBody>
          <a:bodyPr lIns="0" tIns="0" rIns="0" bIns="0" rtlCol="0" anchor="t">
            <a:spAutoFit/>
          </a:bodyPr>
          <a:lstStyle/>
          <a:p>
            <a:pPr algn="ctr">
              <a:lnSpc>
                <a:spcPts val="1499"/>
              </a:lnSpc>
            </a:pPr>
            <a:r>
              <a:rPr lang="en-US" sz="2025">
                <a:solidFill>
                  <a:srgbClr val="031040"/>
                </a:solidFill>
                <a:latin typeface="Saira"/>
                <a:ea typeface="Saira"/>
                <a:cs typeface="Saira"/>
                <a:sym typeface="Saira"/>
              </a:rPr>
              <a:t>04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shape"/>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sp>
      <p:sp>
        <p:nvSpPr>
          <p:cNvPr id="3" name="AutoShape 3">
            <a:extLst>
              <a:ext uri="{C183D7F6-B498-43B3-948B-1728B52AA6E4}">
                <adec:decorative xmlns:adec="http://schemas.microsoft.com/office/drawing/2017/decorative" xmlns="" val="1"/>
              </a:ext>
            </a:extLst>
          </p:cNvPr>
          <p:cNvSpPr/>
          <p:nvPr/>
        </p:nvSpPr>
        <p:spPr>
          <a:xfrm>
            <a:off x="1028701" y="2983405"/>
            <a:ext cx="16230600" cy="4762"/>
          </a:xfrm>
          <a:prstGeom prst="line">
            <a:avLst/>
          </a:prstGeom>
          <a:ln w="9525" cap="flat">
            <a:solidFill>
              <a:srgbClr val="000000"/>
            </a:solidFill>
            <a:prstDash val="solid"/>
            <a:headEnd type="none" w="sm" len="sm"/>
            <a:tailEnd type="none" w="sm" len="sm"/>
          </a:ln>
        </p:spPr>
      </p:sp>
      <p:sp>
        <p:nvSpPr>
          <p:cNvPr id="4" name="Freeform 4"/>
          <p:cNvSpPr/>
          <p:nvPr/>
        </p:nvSpPr>
        <p:spPr>
          <a:xfrm>
            <a:off x="9144000" y="3239705"/>
            <a:ext cx="8458929" cy="6734557"/>
          </a:xfrm>
          <a:custGeom>
            <a:avLst/>
            <a:gdLst/>
            <a:ahLst/>
            <a:cxnLst/>
            <a:rect l="l" t="t" r="r" b="b"/>
            <a:pathLst>
              <a:path w="8458929" h="6734557">
                <a:moveTo>
                  <a:pt x="0" y="0"/>
                </a:moveTo>
                <a:lnTo>
                  <a:pt x="8458929" y="0"/>
                </a:lnTo>
                <a:lnTo>
                  <a:pt x="8458929" y="6734557"/>
                </a:lnTo>
                <a:lnTo>
                  <a:pt x="0" y="6734557"/>
                </a:lnTo>
                <a:lnTo>
                  <a:pt x="0" y="0"/>
                </a:lnTo>
                <a:close/>
              </a:path>
            </a:pathLst>
          </a:custGeom>
          <a:blipFill>
            <a:blip r:embed="rId3"/>
            <a:stretch>
              <a:fillRect/>
            </a:stretch>
          </a:blipFill>
        </p:spPr>
      </p:sp>
      <p:sp>
        <p:nvSpPr>
          <p:cNvPr id="5" name="TextBox 5"/>
          <p:cNvSpPr txBox="1"/>
          <p:nvPr/>
        </p:nvSpPr>
        <p:spPr>
          <a:xfrm>
            <a:off x="1028699" y="1227138"/>
            <a:ext cx="7849580" cy="1171409"/>
          </a:xfrm>
          <a:prstGeom prst="rect">
            <a:avLst/>
          </a:prstGeom>
        </p:spPr>
        <p:txBody>
          <a:bodyPr lIns="0" tIns="0" rIns="0" bIns="0" rtlCol="0" anchor="t">
            <a:spAutoFit/>
          </a:bodyPr>
          <a:lstStyle/>
          <a:p>
            <a:pPr algn="l">
              <a:lnSpc>
                <a:spcPts val="9298"/>
              </a:lnSpc>
              <a:spcBef>
                <a:spcPct val="0"/>
              </a:spcBef>
            </a:pPr>
            <a:r>
              <a:rPr lang="en-US" sz="7748" b="1">
                <a:solidFill>
                  <a:srgbClr val="000000"/>
                </a:solidFill>
                <a:latin typeface="DM Sans Bold"/>
                <a:ea typeface="DM Sans Bold"/>
                <a:cs typeface="DM Sans Bold"/>
                <a:sym typeface="DM Sans Bold"/>
              </a:rPr>
              <a:t>Admin Features</a:t>
            </a:r>
          </a:p>
        </p:txBody>
      </p:sp>
      <p:grpSp>
        <p:nvGrpSpPr>
          <p:cNvPr id="6" name="Group 6"/>
          <p:cNvGrpSpPr/>
          <p:nvPr/>
        </p:nvGrpSpPr>
        <p:grpSpPr>
          <a:xfrm>
            <a:off x="1028699" y="3239705"/>
            <a:ext cx="3786004" cy="2836040"/>
            <a:chOff x="0" y="0"/>
            <a:chExt cx="5048005" cy="3781387"/>
          </a:xfrm>
        </p:grpSpPr>
        <p:sp>
          <p:nvSpPr>
            <p:cNvPr id="7" name="TextBox 7"/>
            <p:cNvSpPr txBox="1"/>
            <p:nvPr/>
          </p:nvSpPr>
          <p:spPr>
            <a:xfrm>
              <a:off x="0" y="201044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8" name="TextBox 8"/>
            <p:cNvSpPr txBox="1"/>
            <p:nvPr/>
          </p:nvSpPr>
          <p:spPr>
            <a:xfrm>
              <a:off x="0" y="3234228"/>
              <a:ext cx="5048005" cy="547158"/>
            </a:xfrm>
            <a:prstGeom prst="rect">
              <a:avLst/>
            </a:prstGeom>
          </p:spPr>
          <p:txBody>
            <a:bodyPr lIns="0" tIns="0" rIns="0" bIns="0" rtlCol="0" anchor="t">
              <a:spAutoFit/>
            </a:bodyPr>
            <a:lstStyle/>
            <a:p>
              <a:pPr algn="l">
                <a:lnSpc>
                  <a:spcPts val="3499"/>
                </a:lnSpc>
              </a:pPr>
              <a:endParaRPr/>
            </a:p>
          </p:txBody>
        </p:sp>
        <p:sp>
          <p:nvSpPr>
            <p:cNvPr id="9" name="Freeform 9"/>
            <p:cNvSpPr/>
            <p:nvPr/>
          </p:nvSpPr>
          <p:spPr>
            <a:xfrm>
              <a:off x="2" y="0"/>
              <a:ext cx="1083592" cy="1360675"/>
            </a:xfrm>
            <a:custGeom>
              <a:avLst/>
              <a:gdLst/>
              <a:ahLst/>
              <a:cxnLst/>
              <a:rect l="l" t="t" r="r" b="b"/>
              <a:pathLst>
                <a:path w="1083592" h="1360675">
                  <a:moveTo>
                    <a:pt x="0" y="0"/>
                  </a:moveTo>
                  <a:lnTo>
                    <a:pt x="1083592" y="0"/>
                  </a:lnTo>
                  <a:lnTo>
                    <a:pt x="1083592" y="1360675"/>
                  </a:lnTo>
                  <a:lnTo>
                    <a:pt x="0" y="136067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grpSp>
      <p:sp>
        <p:nvSpPr>
          <p:cNvPr id="10" name="TextBox 10"/>
          <p:cNvSpPr txBox="1"/>
          <p:nvPr/>
        </p:nvSpPr>
        <p:spPr>
          <a:xfrm>
            <a:off x="2161004" y="3192080"/>
            <a:ext cx="6041045" cy="1353185"/>
          </a:xfrm>
          <a:prstGeom prst="rect">
            <a:avLst/>
          </a:prstGeom>
        </p:spPr>
        <p:txBody>
          <a:bodyPr lIns="0" tIns="0" rIns="0" bIns="0" rtlCol="0" anchor="t">
            <a:spAutoFit/>
          </a:bodyPr>
          <a:lstStyle/>
          <a:p>
            <a:pPr algn="ctr">
              <a:lnSpc>
                <a:spcPts val="3639"/>
              </a:lnSpc>
            </a:pPr>
            <a:r>
              <a:rPr lang="en-US" sz="2599" b="1">
                <a:solidFill>
                  <a:srgbClr val="000000"/>
                </a:solidFill>
                <a:latin typeface="DM Sans Bold"/>
                <a:ea typeface="DM Sans Bold"/>
                <a:cs typeface="DM Sans Bold"/>
                <a:sym typeface="DM Sans Bold"/>
              </a:rPr>
              <a:t>When you select option 1 then :</a:t>
            </a:r>
          </a:p>
          <a:p>
            <a:pPr algn="ctr">
              <a:lnSpc>
                <a:spcPts val="3639"/>
              </a:lnSpc>
              <a:spcBef>
                <a:spcPct val="0"/>
              </a:spcBef>
            </a:pPr>
            <a:r>
              <a:rPr lang="en-US" sz="2599" b="1">
                <a:solidFill>
                  <a:srgbClr val="000000"/>
                </a:solidFill>
                <a:latin typeface="DM Sans Bold"/>
                <a:ea typeface="DM Sans Bold"/>
                <a:cs typeface="DM Sans Bold"/>
                <a:sym typeface="DM Sans Bold"/>
              </a:rPr>
              <a:t>Logging will happen after successful admin pass and username.</a:t>
            </a:r>
          </a:p>
        </p:txBody>
      </p:sp>
      <p:sp>
        <p:nvSpPr>
          <p:cNvPr id="11" name="TextBox 11"/>
          <p:cNvSpPr txBox="1"/>
          <p:nvPr/>
        </p:nvSpPr>
        <p:spPr>
          <a:xfrm>
            <a:off x="17602929" y="9896009"/>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05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shape"/>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sp>
      <p:sp>
        <p:nvSpPr>
          <p:cNvPr id="3" name="AutoShape 3">
            <a:extLst>
              <a:ext uri="{C183D7F6-B498-43B3-948B-1728B52AA6E4}">
                <adec:decorative xmlns:adec="http://schemas.microsoft.com/office/drawing/2017/decorative" xmlns="" val="1"/>
              </a:ext>
            </a:extLst>
          </p:cNvPr>
          <p:cNvSpPr/>
          <p:nvPr/>
        </p:nvSpPr>
        <p:spPr>
          <a:xfrm>
            <a:off x="1028701" y="2768735"/>
            <a:ext cx="16230600" cy="4762"/>
          </a:xfrm>
          <a:prstGeom prst="line">
            <a:avLst/>
          </a:prstGeom>
          <a:ln w="9525" cap="flat">
            <a:solidFill>
              <a:srgbClr val="000000"/>
            </a:solidFill>
            <a:prstDash val="solid"/>
            <a:headEnd type="none" w="sm" len="sm"/>
            <a:tailEnd type="none" w="sm" len="sm"/>
          </a:ln>
        </p:spPr>
      </p:sp>
      <p:sp>
        <p:nvSpPr>
          <p:cNvPr id="4" name="Freeform 4"/>
          <p:cNvSpPr/>
          <p:nvPr/>
        </p:nvSpPr>
        <p:spPr>
          <a:xfrm>
            <a:off x="800661" y="4386181"/>
            <a:ext cx="4782682" cy="3807721"/>
          </a:xfrm>
          <a:custGeom>
            <a:avLst/>
            <a:gdLst/>
            <a:ahLst/>
            <a:cxnLst/>
            <a:rect l="l" t="t" r="r" b="b"/>
            <a:pathLst>
              <a:path w="4782682" h="3807721">
                <a:moveTo>
                  <a:pt x="0" y="0"/>
                </a:moveTo>
                <a:lnTo>
                  <a:pt x="4782681" y="0"/>
                </a:lnTo>
                <a:lnTo>
                  <a:pt x="4782681" y="3807721"/>
                </a:lnTo>
                <a:lnTo>
                  <a:pt x="0" y="3807721"/>
                </a:lnTo>
                <a:lnTo>
                  <a:pt x="0" y="0"/>
                </a:lnTo>
                <a:close/>
              </a:path>
            </a:pathLst>
          </a:custGeom>
          <a:blipFill>
            <a:blip r:embed="rId3"/>
            <a:stretch>
              <a:fillRect/>
            </a:stretch>
          </a:blipFill>
        </p:spPr>
      </p:sp>
      <p:sp>
        <p:nvSpPr>
          <p:cNvPr id="5" name="Freeform 5"/>
          <p:cNvSpPr/>
          <p:nvPr/>
        </p:nvSpPr>
        <p:spPr>
          <a:xfrm>
            <a:off x="10818914" y="2906141"/>
            <a:ext cx="5849797" cy="1930530"/>
          </a:xfrm>
          <a:custGeom>
            <a:avLst/>
            <a:gdLst/>
            <a:ahLst/>
            <a:cxnLst/>
            <a:rect l="l" t="t" r="r" b="b"/>
            <a:pathLst>
              <a:path w="5849797" h="1930530">
                <a:moveTo>
                  <a:pt x="0" y="0"/>
                </a:moveTo>
                <a:lnTo>
                  <a:pt x="5849797" y="0"/>
                </a:lnTo>
                <a:lnTo>
                  <a:pt x="5849797" y="1930530"/>
                </a:lnTo>
                <a:lnTo>
                  <a:pt x="0" y="1930530"/>
                </a:lnTo>
                <a:lnTo>
                  <a:pt x="0" y="0"/>
                </a:lnTo>
                <a:close/>
              </a:path>
            </a:pathLst>
          </a:custGeom>
          <a:blipFill>
            <a:blip r:embed="rId4"/>
            <a:stretch>
              <a:fillRect/>
            </a:stretch>
          </a:blipFill>
        </p:spPr>
      </p:sp>
      <p:sp>
        <p:nvSpPr>
          <p:cNvPr id="6" name="Freeform 6"/>
          <p:cNvSpPr/>
          <p:nvPr/>
        </p:nvSpPr>
        <p:spPr>
          <a:xfrm>
            <a:off x="10904412" y="5143500"/>
            <a:ext cx="5764299" cy="2589210"/>
          </a:xfrm>
          <a:custGeom>
            <a:avLst/>
            <a:gdLst/>
            <a:ahLst/>
            <a:cxnLst/>
            <a:rect l="l" t="t" r="r" b="b"/>
            <a:pathLst>
              <a:path w="5764299" h="2589210">
                <a:moveTo>
                  <a:pt x="0" y="0"/>
                </a:moveTo>
                <a:lnTo>
                  <a:pt x="5764299" y="0"/>
                </a:lnTo>
                <a:lnTo>
                  <a:pt x="5764299" y="2589210"/>
                </a:lnTo>
                <a:lnTo>
                  <a:pt x="0" y="2589210"/>
                </a:lnTo>
                <a:lnTo>
                  <a:pt x="0" y="0"/>
                </a:lnTo>
                <a:close/>
              </a:path>
            </a:pathLst>
          </a:custGeom>
          <a:blipFill>
            <a:blip r:embed="rId5"/>
            <a:stretch>
              <a:fillRect/>
            </a:stretch>
          </a:blipFill>
        </p:spPr>
      </p:sp>
      <p:sp>
        <p:nvSpPr>
          <p:cNvPr id="7" name="Freeform 7"/>
          <p:cNvSpPr/>
          <p:nvPr/>
        </p:nvSpPr>
        <p:spPr>
          <a:xfrm>
            <a:off x="10818914" y="8193902"/>
            <a:ext cx="5849797" cy="1392880"/>
          </a:xfrm>
          <a:custGeom>
            <a:avLst/>
            <a:gdLst/>
            <a:ahLst/>
            <a:cxnLst/>
            <a:rect l="l" t="t" r="r" b="b"/>
            <a:pathLst>
              <a:path w="5849797" h="1392880">
                <a:moveTo>
                  <a:pt x="0" y="0"/>
                </a:moveTo>
                <a:lnTo>
                  <a:pt x="5849797" y="0"/>
                </a:lnTo>
                <a:lnTo>
                  <a:pt x="5849797" y="1392881"/>
                </a:lnTo>
                <a:lnTo>
                  <a:pt x="0" y="1392881"/>
                </a:lnTo>
                <a:lnTo>
                  <a:pt x="0" y="0"/>
                </a:lnTo>
                <a:close/>
              </a:path>
            </a:pathLst>
          </a:custGeom>
          <a:blipFill>
            <a:blip r:embed="rId6"/>
            <a:stretch>
              <a:fillRect r="-10058"/>
            </a:stretch>
          </a:blipFill>
        </p:spPr>
      </p:sp>
      <p:sp>
        <p:nvSpPr>
          <p:cNvPr id="8" name="TextBox 8"/>
          <p:cNvSpPr txBox="1"/>
          <p:nvPr/>
        </p:nvSpPr>
        <p:spPr>
          <a:xfrm>
            <a:off x="1028699" y="1227138"/>
            <a:ext cx="7849580" cy="1171409"/>
          </a:xfrm>
          <a:prstGeom prst="rect">
            <a:avLst/>
          </a:prstGeom>
        </p:spPr>
        <p:txBody>
          <a:bodyPr lIns="0" tIns="0" rIns="0" bIns="0" rtlCol="0" anchor="t">
            <a:spAutoFit/>
          </a:bodyPr>
          <a:lstStyle/>
          <a:p>
            <a:pPr algn="l">
              <a:lnSpc>
                <a:spcPts val="9298"/>
              </a:lnSpc>
              <a:spcBef>
                <a:spcPct val="0"/>
              </a:spcBef>
            </a:pPr>
            <a:r>
              <a:rPr lang="en-US" sz="7748" b="1">
                <a:solidFill>
                  <a:srgbClr val="000000"/>
                </a:solidFill>
                <a:latin typeface="DM Sans Bold"/>
                <a:ea typeface="DM Sans Bold"/>
                <a:cs typeface="DM Sans Bold"/>
                <a:sym typeface="DM Sans Bold"/>
              </a:rPr>
              <a:t>Admin Features</a:t>
            </a:r>
          </a:p>
        </p:txBody>
      </p:sp>
      <p:grpSp>
        <p:nvGrpSpPr>
          <p:cNvPr id="9" name="Group 9"/>
          <p:cNvGrpSpPr/>
          <p:nvPr/>
        </p:nvGrpSpPr>
        <p:grpSpPr>
          <a:xfrm>
            <a:off x="1028699" y="4754682"/>
            <a:ext cx="3786004" cy="1321063"/>
            <a:chOff x="0" y="0"/>
            <a:chExt cx="5048005" cy="1761417"/>
          </a:xfrm>
        </p:grpSpPr>
        <p:sp>
          <p:nvSpPr>
            <p:cNvPr id="10" name="TextBox 10"/>
            <p:cNvSpPr txBox="1"/>
            <p:nvPr/>
          </p:nvSpPr>
          <p:spPr>
            <a:xfrm>
              <a:off x="0" y="-952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11" name="TextBox 11"/>
            <p:cNvSpPr txBox="1"/>
            <p:nvPr/>
          </p:nvSpPr>
          <p:spPr>
            <a:xfrm>
              <a:off x="0" y="1214259"/>
              <a:ext cx="5048005" cy="547158"/>
            </a:xfrm>
            <a:prstGeom prst="rect">
              <a:avLst/>
            </a:prstGeom>
          </p:spPr>
          <p:txBody>
            <a:bodyPr lIns="0" tIns="0" rIns="0" bIns="0" rtlCol="0" anchor="t">
              <a:spAutoFit/>
            </a:bodyPr>
            <a:lstStyle/>
            <a:p>
              <a:pPr algn="l">
                <a:lnSpc>
                  <a:spcPts val="3499"/>
                </a:lnSpc>
              </a:pPr>
              <a:endParaRPr/>
            </a:p>
          </p:txBody>
        </p:sp>
      </p:grpSp>
      <p:sp>
        <p:nvSpPr>
          <p:cNvPr id="12" name="Freeform 12"/>
          <p:cNvSpPr/>
          <p:nvPr/>
        </p:nvSpPr>
        <p:spPr>
          <a:xfrm rot="-960959">
            <a:off x="5438296" y="4259741"/>
            <a:ext cx="2843260" cy="778342"/>
          </a:xfrm>
          <a:custGeom>
            <a:avLst/>
            <a:gdLst/>
            <a:ahLst/>
            <a:cxnLst/>
            <a:rect l="l" t="t" r="r" b="b"/>
            <a:pathLst>
              <a:path w="2843260" h="778342">
                <a:moveTo>
                  <a:pt x="0" y="0"/>
                </a:moveTo>
                <a:lnTo>
                  <a:pt x="2843260" y="0"/>
                </a:lnTo>
                <a:lnTo>
                  <a:pt x="2843260" y="778343"/>
                </a:lnTo>
                <a:lnTo>
                  <a:pt x="0" y="7783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3" name="Freeform 13"/>
          <p:cNvSpPr/>
          <p:nvPr/>
        </p:nvSpPr>
        <p:spPr>
          <a:xfrm rot="314205">
            <a:off x="5460904" y="5905294"/>
            <a:ext cx="2843260" cy="778342"/>
          </a:xfrm>
          <a:custGeom>
            <a:avLst/>
            <a:gdLst/>
            <a:ahLst/>
            <a:cxnLst/>
            <a:rect l="l" t="t" r="r" b="b"/>
            <a:pathLst>
              <a:path w="2843260" h="778342">
                <a:moveTo>
                  <a:pt x="0" y="0"/>
                </a:moveTo>
                <a:lnTo>
                  <a:pt x="2843260" y="0"/>
                </a:lnTo>
                <a:lnTo>
                  <a:pt x="2843260" y="778342"/>
                </a:lnTo>
                <a:lnTo>
                  <a:pt x="0" y="77834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4" name="Freeform 14"/>
          <p:cNvSpPr/>
          <p:nvPr/>
        </p:nvSpPr>
        <p:spPr>
          <a:xfrm rot="747220">
            <a:off x="5460904" y="7814582"/>
            <a:ext cx="2843260" cy="778342"/>
          </a:xfrm>
          <a:custGeom>
            <a:avLst/>
            <a:gdLst/>
            <a:ahLst/>
            <a:cxnLst/>
            <a:rect l="l" t="t" r="r" b="b"/>
            <a:pathLst>
              <a:path w="2843260" h="778342">
                <a:moveTo>
                  <a:pt x="0" y="0"/>
                </a:moveTo>
                <a:lnTo>
                  <a:pt x="2843260" y="0"/>
                </a:lnTo>
                <a:lnTo>
                  <a:pt x="2843260" y="778343"/>
                </a:lnTo>
                <a:lnTo>
                  <a:pt x="0" y="77834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5" name="TextBox 15"/>
          <p:cNvSpPr txBox="1"/>
          <p:nvPr/>
        </p:nvSpPr>
        <p:spPr>
          <a:xfrm>
            <a:off x="6859926" y="3302367"/>
            <a:ext cx="3665934" cy="860425"/>
          </a:xfrm>
          <a:prstGeom prst="rect">
            <a:avLst/>
          </a:prstGeom>
        </p:spPr>
        <p:txBody>
          <a:bodyPr lIns="0" tIns="0" rIns="0" bIns="0" rtlCol="0" anchor="t">
            <a:spAutoFit/>
          </a:bodyPr>
          <a:lstStyle/>
          <a:p>
            <a:pPr marL="539749" lvl="1" indent="-269875" algn="ctr">
              <a:lnSpc>
                <a:spcPts val="3499"/>
              </a:lnSpc>
              <a:spcBef>
                <a:spcPct val="0"/>
              </a:spcBef>
              <a:buAutoNum type="arabicPeriod"/>
            </a:pPr>
            <a:r>
              <a:rPr lang="en-US" sz="2499" b="1">
                <a:solidFill>
                  <a:srgbClr val="000000"/>
                </a:solidFill>
                <a:latin typeface="DM Sans Bold"/>
                <a:ea typeface="DM Sans Bold"/>
                <a:cs typeface="DM Sans Bold"/>
                <a:sym typeface="DM Sans Bold"/>
              </a:rPr>
              <a:t>Check All Riding History</a:t>
            </a:r>
          </a:p>
        </p:txBody>
      </p:sp>
      <p:sp>
        <p:nvSpPr>
          <p:cNvPr id="16" name="TextBox 16"/>
          <p:cNvSpPr txBox="1"/>
          <p:nvPr/>
        </p:nvSpPr>
        <p:spPr>
          <a:xfrm>
            <a:off x="6882534" y="5429617"/>
            <a:ext cx="3665934" cy="86042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2.  Create Rider Account</a:t>
            </a:r>
          </a:p>
        </p:txBody>
      </p:sp>
      <p:sp>
        <p:nvSpPr>
          <p:cNvPr id="17" name="TextBox 17"/>
          <p:cNvSpPr txBox="1"/>
          <p:nvPr/>
        </p:nvSpPr>
        <p:spPr>
          <a:xfrm>
            <a:off x="7152979" y="7554716"/>
            <a:ext cx="3665934" cy="86042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3.  Delete Rider Account</a:t>
            </a:r>
          </a:p>
        </p:txBody>
      </p:sp>
      <p:sp>
        <p:nvSpPr>
          <p:cNvPr id="18" name="TextBox 18"/>
          <p:cNvSpPr txBox="1"/>
          <p:nvPr/>
        </p:nvSpPr>
        <p:spPr>
          <a:xfrm>
            <a:off x="17259300" y="9812292"/>
            <a:ext cx="620058"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06</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shape"/>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sp>
      <p:sp>
        <p:nvSpPr>
          <p:cNvPr id="3" name="AutoShape 3">
            <a:extLst>
              <a:ext uri="{C183D7F6-B498-43B3-948B-1728B52AA6E4}">
                <adec:decorative xmlns:adec="http://schemas.microsoft.com/office/drawing/2017/decorative" xmlns="" val="1"/>
              </a:ext>
            </a:extLst>
          </p:cNvPr>
          <p:cNvSpPr/>
          <p:nvPr/>
        </p:nvSpPr>
        <p:spPr>
          <a:xfrm>
            <a:off x="1028701" y="2768735"/>
            <a:ext cx="16230600" cy="4762"/>
          </a:xfrm>
          <a:prstGeom prst="line">
            <a:avLst/>
          </a:prstGeom>
          <a:ln w="9525" cap="flat">
            <a:solidFill>
              <a:srgbClr val="000000"/>
            </a:solidFill>
            <a:prstDash val="solid"/>
            <a:headEnd type="none" w="sm" len="sm"/>
            <a:tailEnd type="none" w="sm" len="sm"/>
          </a:ln>
        </p:spPr>
      </p:sp>
      <p:sp>
        <p:nvSpPr>
          <p:cNvPr id="4" name="Freeform 4"/>
          <p:cNvSpPr/>
          <p:nvPr/>
        </p:nvSpPr>
        <p:spPr>
          <a:xfrm>
            <a:off x="800661" y="4386181"/>
            <a:ext cx="4782682" cy="3807721"/>
          </a:xfrm>
          <a:custGeom>
            <a:avLst/>
            <a:gdLst/>
            <a:ahLst/>
            <a:cxnLst/>
            <a:rect l="l" t="t" r="r" b="b"/>
            <a:pathLst>
              <a:path w="4782682" h="3807721">
                <a:moveTo>
                  <a:pt x="0" y="0"/>
                </a:moveTo>
                <a:lnTo>
                  <a:pt x="4782681" y="0"/>
                </a:lnTo>
                <a:lnTo>
                  <a:pt x="4782681" y="3807721"/>
                </a:lnTo>
                <a:lnTo>
                  <a:pt x="0" y="3807721"/>
                </a:lnTo>
                <a:lnTo>
                  <a:pt x="0" y="0"/>
                </a:lnTo>
                <a:close/>
              </a:path>
            </a:pathLst>
          </a:custGeom>
          <a:blipFill>
            <a:blip r:embed="rId3"/>
            <a:stretch>
              <a:fillRect/>
            </a:stretch>
          </a:blipFill>
        </p:spPr>
      </p:sp>
      <p:sp>
        <p:nvSpPr>
          <p:cNvPr id="5" name="Freeform 5"/>
          <p:cNvSpPr/>
          <p:nvPr/>
        </p:nvSpPr>
        <p:spPr>
          <a:xfrm rot="-960959">
            <a:off x="5438296" y="4259741"/>
            <a:ext cx="2843260" cy="778342"/>
          </a:xfrm>
          <a:custGeom>
            <a:avLst/>
            <a:gdLst/>
            <a:ahLst/>
            <a:cxnLst/>
            <a:rect l="l" t="t" r="r" b="b"/>
            <a:pathLst>
              <a:path w="2843260" h="778342">
                <a:moveTo>
                  <a:pt x="0" y="0"/>
                </a:moveTo>
                <a:lnTo>
                  <a:pt x="2843260" y="0"/>
                </a:lnTo>
                <a:lnTo>
                  <a:pt x="2843260" y="778343"/>
                </a:lnTo>
                <a:lnTo>
                  <a:pt x="0" y="7783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314205">
            <a:off x="5460904" y="5905294"/>
            <a:ext cx="2843260" cy="778342"/>
          </a:xfrm>
          <a:custGeom>
            <a:avLst/>
            <a:gdLst/>
            <a:ahLst/>
            <a:cxnLst/>
            <a:rect l="l" t="t" r="r" b="b"/>
            <a:pathLst>
              <a:path w="2843260" h="778342">
                <a:moveTo>
                  <a:pt x="0" y="0"/>
                </a:moveTo>
                <a:lnTo>
                  <a:pt x="2843260" y="0"/>
                </a:lnTo>
                <a:lnTo>
                  <a:pt x="2843260" y="778342"/>
                </a:lnTo>
                <a:lnTo>
                  <a:pt x="0" y="7783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747220">
            <a:off x="5460904" y="7814582"/>
            <a:ext cx="2843260" cy="778342"/>
          </a:xfrm>
          <a:custGeom>
            <a:avLst/>
            <a:gdLst/>
            <a:ahLst/>
            <a:cxnLst/>
            <a:rect l="l" t="t" r="r" b="b"/>
            <a:pathLst>
              <a:path w="2843260" h="778342">
                <a:moveTo>
                  <a:pt x="0" y="0"/>
                </a:moveTo>
                <a:lnTo>
                  <a:pt x="2843260" y="0"/>
                </a:lnTo>
                <a:lnTo>
                  <a:pt x="2843260" y="778343"/>
                </a:lnTo>
                <a:lnTo>
                  <a:pt x="0" y="7783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0904412" y="2906259"/>
            <a:ext cx="5764299" cy="2367620"/>
          </a:xfrm>
          <a:custGeom>
            <a:avLst/>
            <a:gdLst/>
            <a:ahLst/>
            <a:cxnLst/>
            <a:rect l="l" t="t" r="r" b="b"/>
            <a:pathLst>
              <a:path w="5764299" h="2367620">
                <a:moveTo>
                  <a:pt x="0" y="0"/>
                </a:moveTo>
                <a:lnTo>
                  <a:pt x="5764299" y="0"/>
                </a:lnTo>
                <a:lnTo>
                  <a:pt x="5764299" y="2367620"/>
                </a:lnTo>
                <a:lnTo>
                  <a:pt x="0" y="2367620"/>
                </a:lnTo>
                <a:lnTo>
                  <a:pt x="0" y="0"/>
                </a:lnTo>
                <a:close/>
              </a:path>
            </a:pathLst>
          </a:custGeom>
          <a:blipFill>
            <a:blip r:embed="rId6"/>
            <a:stretch>
              <a:fillRect t="-6113" b="-6113"/>
            </a:stretch>
          </a:blipFill>
        </p:spPr>
      </p:sp>
      <p:sp>
        <p:nvSpPr>
          <p:cNvPr id="9" name="Freeform 9"/>
          <p:cNvSpPr/>
          <p:nvPr/>
        </p:nvSpPr>
        <p:spPr>
          <a:xfrm>
            <a:off x="10904412" y="5415214"/>
            <a:ext cx="5764299" cy="2148766"/>
          </a:xfrm>
          <a:custGeom>
            <a:avLst/>
            <a:gdLst/>
            <a:ahLst/>
            <a:cxnLst/>
            <a:rect l="l" t="t" r="r" b="b"/>
            <a:pathLst>
              <a:path w="5764299" h="2148766">
                <a:moveTo>
                  <a:pt x="0" y="0"/>
                </a:moveTo>
                <a:lnTo>
                  <a:pt x="5764299" y="0"/>
                </a:lnTo>
                <a:lnTo>
                  <a:pt x="5764299" y="2148766"/>
                </a:lnTo>
                <a:lnTo>
                  <a:pt x="0" y="2148766"/>
                </a:lnTo>
                <a:lnTo>
                  <a:pt x="0" y="0"/>
                </a:lnTo>
                <a:close/>
              </a:path>
            </a:pathLst>
          </a:custGeom>
          <a:blipFill>
            <a:blip r:embed="rId7"/>
            <a:stretch>
              <a:fillRect/>
            </a:stretch>
          </a:blipFill>
        </p:spPr>
      </p:sp>
      <p:sp>
        <p:nvSpPr>
          <p:cNvPr id="10" name="Freeform 10"/>
          <p:cNvSpPr/>
          <p:nvPr/>
        </p:nvSpPr>
        <p:spPr>
          <a:xfrm>
            <a:off x="10904412" y="8042328"/>
            <a:ext cx="5756868" cy="1215972"/>
          </a:xfrm>
          <a:custGeom>
            <a:avLst/>
            <a:gdLst/>
            <a:ahLst/>
            <a:cxnLst/>
            <a:rect l="l" t="t" r="r" b="b"/>
            <a:pathLst>
              <a:path w="5756868" h="1215972">
                <a:moveTo>
                  <a:pt x="0" y="0"/>
                </a:moveTo>
                <a:lnTo>
                  <a:pt x="5756868" y="0"/>
                </a:lnTo>
                <a:lnTo>
                  <a:pt x="5756868" y="1215972"/>
                </a:lnTo>
                <a:lnTo>
                  <a:pt x="0" y="1215972"/>
                </a:lnTo>
                <a:lnTo>
                  <a:pt x="0" y="0"/>
                </a:lnTo>
                <a:close/>
              </a:path>
            </a:pathLst>
          </a:custGeom>
          <a:blipFill>
            <a:blip r:embed="rId8"/>
            <a:stretch>
              <a:fillRect/>
            </a:stretch>
          </a:blipFill>
        </p:spPr>
      </p:sp>
      <p:sp>
        <p:nvSpPr>
          <p:cNvPr id="11" name="TextBox 11"/>
          <p:cNvSpPr txBox="1"/>
          <p:nvPr/>
        </p:nvSpPr>
        <p:spPr>
          <a:xfrm>
            <a:off x="1028699" y="1227138"/>
            <a:ext cx="7849580" cy="1171409"/>
          </a:xfrm>
          <a:prstGeom prst="rect">
            <a:avLst/>
          </a:prstGeom>
        </p:spPr>
        <p:txBody>
          <a:bodyPr lIns="0" tIns="0" rIns="0" bIns="0" rtlCol="0" anchor="t">
            <a:spAutoFit/>
          </a:bodyPr>
          <a:lstStyle/>
          <a:p>
            <a:pPr algn="l">
              <a:lnSpc>
                <a:spcPts val="9298"/>
              </a:lnSpc>
              <a:spcBef>
                <a:spcPct val="0"/>
              </a:spcBef>
            </a:pPr>
            <a:r>
              <a:rPr lang="en-US" sz="7748" b="1">
                <a:solidFill>
                  <a:srgbClr val="000000"/>
                </a:solidFill>
                <a:latin typeface="DM Sans Bold"/>
                <a:ea typeface="DM Sans Bold"/>
                <a:cs typeface="DM Sans Bold"/>
                <a:sym typeface="DM Sans Bold"/>
              </a:rPr>
              <a:t>Admin Features</a:t>
            </a:r>
          </a:p>
        </p:txBody>
      </p:sp>
      <p:grpSp>
        <p:nvGrpSpPr>
          <p:cNvPr id="12" name="Group 12"/>
          <p:cNvGrpSpPr/>
          <p:nvPr/>
        </p:nvGrpSpPr>
        <p:grpSpPr>
          <a:xfrm>
            <a:off x="1028699" y="4754682"/>
            <a:ext cx="3786004" cy="1321063"/>
            <a:chOff x="0" y="0"/>
            <a:chExt cx="5048005" cy="1761417"/>
          </a:xfrm>
        </p:grpSpPr>
        <p:sp>
          <p:nvSpPr>
            <p:cNvPr id="13" name="TextBox 13"/>
            <p:cNvSpPr txBox="1"/>
            <p:nvPr/>
          </p:nvSpPr>
          <p:spPr>
            <a:xfrm>
              <a:off x="0" y="-952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14" name="TextBox 14"/>
            <p:cNvSpPr txBox="1"/>
            <p:nvPr/>
          </p:nvSpPr>
          <p:spPr>
            <a:xfrm>
              <a:off x="0" y="1214259"/>
              <a:ext cx="5048005" cy="547158"/>
            </a:xfrm>
            <a:prstGeom prst="rect">
              <a:avLst/>
            </a:prstGeom>
          </p:spPr>
          <p:txBody>
            <a:bodyPr lIns="0" tIns="0" rIns="0" bIns="0" rtlCol="0" anchor="t">
              <a:spAutoFit/>
            </a:bodyPr>
            <a:lstStyle/>
            <a:p>
              <a:pPr algn="l">
                <a:lnSpc>
                  <a:spcPts val="3499"/>
                </a:lnSpc>
              </a:pPr>
              <a:endParaRPr/>
            </a:p>
          </p:txBody>
        </p:sp>
      </p:grpSp>
      <p:sp>
        <p:nvSpPr>
          <p:cNvPr id="15" name="TextBox 15"/>
          <p:cNvSpPr txBox="1"/>
          <p:nvPr/>
        </p:nvSpPr>
        <p:spPr>
          <a:xfrm>
            <a:off x="6500783" y="3460336"/>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4. Check Rider Details</a:t>
            </a:r>
          </a:p>
        </p:txBody>
      </p:sp>
      <p:sp>
        <p:nvSpPr>
          <p:cNvPr id="16" name="TextBox 16"/>
          <p:cNvSpPr txBox="1"/>
          <p:nvPr/>
        </p:nvSpPr>
        <p:spPr>
          <a:xfrm>
            <a:off x="6682564" y="5464938"/>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5. Create User Account</a:t>
            </a:r>
          </a:p>
        </p:txBody>
      </p:sp>
      <p:sp>
        <p:nvSpPr>
          <p:cNvPr id="17" name="TextBox 17"/>
          <p:cNvSpPr txBox="1"/>
          <p:nvPr/>
        </p:nvSpPr>
        <p:spPr>
          <a:xfrm>
            <a:off x="6859926" y="7516355"/>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6. Delete User Account</a:t>
            </a:r>
          </a:p>
        </p:txBody>
      </p:sp>
      <p:sp>
        <p:nvSpPr>
          <p:cNvPr id="18" name="TextBox 18"/>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07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shape"/>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sp>
      <p:sp>
        <p:nvSpPr>
          <p:cNvPr id="3" name="AutoShape 3">
            <a:extLst>
              <a:ext uri="{C183D7F6-B498-43B3-948B-1728B52AA6E4}">
                <adec:decorative xmlns:adec="http://schemas.microsoft.com/office/drawing/2017/decorative" xmlns="" val="1"/>
              </a:ext>
            </a:extLst>
          </p:cNvPr>
          <p:cNvSpPr/>
          <p:nvPr/>
        </p:nvSpPr>
        <p:spPr>
          <a:xfrm>
            <a:off x="1028699" y="2583641"/>
            <a:ext cx="16230600" cy="4762"/>
          </a:xfrm>
          <a:prstGeom prst="line">
            <a:avLst/>
          </a:prstGeom>
          <a:ln w="9525" cap="flat">
            <a:solidFill>
              <a:srgbClr val="000000"/>
            </a:solidFill>
            <a:prstDash val="solid"/>
            <a:headEnd type="none" w="sm" len="sm"/>
            <a:tailEnd type="none" w="sm" len="sm"/>
          </a:ln>
        </p:spPr>
      </p:sp>
      <p:sp>
        <p:nvSpPr>
          <p:cNvPr id="4" name="Freeform 4"/>
          <p:cNvSpPr/>
          <p:nvPr/>
        </p:nvSpPr>
        <p:spPr>
          <a:xfrm>
            <a:off x="800661" y="4386181"/>
            <a:ext cx="4782682" cy="3807721"/>
          </a:xfrm>
          <a:custGeom>
            <a:avLst/>
            <a:gdLst/>
            <a:ahLst/>
            <a:cxnLst/>
            <a:rect l="l" t="t" r="r" b="b"/>
            <a:pathLst>
              <a:path w="4782682" h="3807721">
                <a:moveTo>
                  <a:pt x="0" y="0"/>
                </a:moveTo>
                <a:lnTo>
                  <a:pt x="4782681" y="0"/>
                </a:lnTo>
                <a:lnTo>
                  <a:pt x="4782681" y="3807721"/>
                </a:lnTo>
                <a:lnTo>
                  <a:pt x="0" y="3807721"/>
                </a:lnTo>
                <a:lnTo>
                  <a:pt x="0" y="0"/>
                </a:lnTo>
                <a:close/>
              </a:path>
            </a:pathLst>
          </a:custGeom>
          <a:blipFill>
            <a:blip r:embed="rId3"/>
            <a:stretch>
              <a:fillRect/>
            </a:stretch>
          </a:blipFill>
        </p:spPr>
      </p:sp>
      <p:sp>
        <p:nvSpPr>
          <p:cNvPr id="5" name="Freeform 5"/>
          <p:cNvSpPr/>
          <p:nvPr/>
        </p:nvSpPr>
        <p:spPr>
          <a:xfrm rot="-960959">
            <a:off x="5438296" y="4259741"/>
            <a:ext cx="2843260" cy="778342"/>
          </a:xfrm>
          <a:custGeom>
            <a:avLst/>
            <a:gdLst/>
            <a:ahLst/>
            <a:cxnLst/>
            <a:rect l="l" t="t" r="r" b="b"/>
            <a:pathLst>
              <a:path w="2843260" h="778342">
                <a:moveTo>
                  <a:pt x="0" y="0"/>
                </a:moveTo>
                <a:lnTo>
                  <a:pt x="2843260" y="0"/>
                </a:lnTo>
                <a:lnTo>
                  <a:pt x="2843260" y="778343"/>
                </a:lnTo>
                <a:lnTo>
                  <a:pt x="0" y="7783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314205">
            <a:off x="5460904" y="5905294"/>
            <a:ext cx="2843260" cy="778342"/>
          </a:xfrm>
          <a:custGeom>
            <a:avLst/>
            <a:gdLst/>
            <a:ahLst/>
            <a:cxnLst/>
            <a:rect l="l" t="t" r="r" b="b"/>
            <a:pathLst>
              <a:path w="2843260" h="778342">
                <a:moveTo>
                  <a:pt x="0" y="0"/>
                </a:moveTo>
                <a:lnTo>
                  <a:pt x="2843260" y="0"/>
                </a:lnTo>
                <a:lnTo>
                  <a:pt x="2843260" y="778342"/>
                </a:lnTo>
                <a:lnTo>
                  <a:pt x="0" y="7783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rot="747220">
            <a:off x="5460904" y="7814582"/>
            <a:ext cx="2843260" cy="778342"/>
          </a:xfrm>
          <a:custGeom>
            <a:avLst/>
            <a:gdLst/>
            <a:ahLst/>
            <a:cxnLst/>
            <a:rect l="l" t="t" r="r" b="b"/>
            <a:pathLst>
              <a:path w="2843260" h="778342">
                <a:moveTo>
                  <a:pt x="0" y="0"/>
                </a:moveTo>
                <a:lnTo>
                  <a:pt x="2843260" y="0"/>
                </a:lnTo>
                <a:lnTo>
                  <a:pt x="2843260" y="778343"/>
                </a:lnTo>
                <a:lnTo>
                  <a:pt x="0" y="7783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a:off x="11262898" y="2761594"/>
            <a:ext cx="5100361" cy="2750969"/>
          </a:xfrm>
          <a:custGeom>
            <a:avLst/>
            <a:gdLst/>
            <a:ahLst/>
            <a:cxnLst/>
            <a:rect l="l" t="t" r="r" b="b"/>
            <a:pathLst>
              <a:path w="5100361" h="2750969">
                <a:moveTo>
                  <a:pt x="0" y="0"/>
                </a:moveTo>
                <a:lnTo>
                  <a:pt x="5100361" y="0"/>
                </a:lnTo>
                <a:lnTo>
                  <a:pt x="5100361" y="2750969"/>
                </a:lnTo>
                <a:lnTo>
                  <a:pt x="0" y="2750969"/>
                </a:lnTo>
                <a:lnTo>
                  <a:pt x="0" y="0"/>
                </a:lnTo>
                <a:close/>
              </a:path>
            </a:pathLst>
          </a:custGeom>
          <a:blipFill>
            <a:blip r:embed="rId6"/>
            <a:stretch>
              <a:fillRect b="-6423"/>
            </a:stretch>
          </a:blipFill>
        </p:spPr>
      </p:sp>
      <p:sp>
        <p:nvSpPr>
          <p:cNvPr id="9" name="Freeform 9"/>
          <p:cNvSpPr/>
          <p:nvPr/>
        </p:nvSpPr>
        <p:spPr>
          <a:xfrm>
            <a:off x="11262898" y="5699888"/>
            <a:ext cx="5100361" cy="1667538"/>
          </a:xfrm>
          <a:custGeom>
            <a:avLst/>
            <a:gdLst/>
            <a:ahLst/>
            <a:cxnLst/>
            <a:rect l="l" t="t" r="r" b="b"/>
            <a:pathLst>
              <a:path w="5100361" h="1667538">
                <a:moveTo>
                  <a:pt x="0" y="0"/>
                </a:moveTo>
                <a:lnTo>
                  <a:pt x="5100361" y="0"/>
                </a:lnTo>
                <a:lnTo>
                  <a:pt x="5100361" y="1667538"/>
                </a:lnTo>
                <a:lnTo>
                  <a:pt x="0" y="1667538"/>
                </a:lnTo>
                <a:lnTo>
                  <a:pt x="0" y="0"/>
                </a:lnTo>
                <a:close/>
              </a:path>
            </a:pathLst>
          </a:custGeom>
          <a:blipFill>
            <a:blip r:embed="rId7"/>
            <a:stretch>
              <a:fillRect r="-12944"/>
            </a:stretch>
          </a:blipFill>
        </p:spPr>
      </p:sp>
      <p:sp>
        <p:nvSpPr>
          <p:cNvPr id="10" name="Freeform 10"/>
          <p:cNvSpPr/>
          <p:nvPr/>
        </p:nvSpPr>
        <p:spPr>
          <a:xfrm>
            <a:off x="11262898" y="7606735"/>
            <a:ext cx="5100361" cy="1194036"/>
          </a:xfrm>
          <a:custGeom>
            <a:avLst/>
            <a:gdLst/>
            <a:ahLst/>
            <a:cxnLst/>
            <a:rect l="l" t="t" r="r" b="b"/>
            <a:pathLst>
              <a:path w="5100361" h="1194036">
                <a:moveTo>
                  <a:pt x="0" y="0"/>
                </a:moveTo>
                <a:lnTo>
                  <a:pt x="5100361" y="0"/>
                </a:lnTo>
                <a:lnTo>
                  <a:pt x="5100361" y="1194037"/>
                </a:lnTo>
                <a:lnTo>
                  <a:pt x="0" y="1194037"/>
                </a:lnTo>
                <a:lnTo>
                  <a:pt x="0" y="0"/>
                </a:lnTo>
                <a:close/>
              </a:path>
            </a:pathLst>
          </a:custGeom>
          <a:blipFill>
            <a:blip r:embed="rId8"/>
            <a:stretch>
              <a:fillRect r="-15424"/>
            </a:stretch>
          </a:blipFill>
        </p:spPr>
      </p:sp>
      <p:sp>
        <p:nvSpPr>
          <p:cNvPr id="11" name="TextBox 11"/>
          <p:cNvSpPr txBox="1"/>
          <p:nvPr/>
        </p:nvSpPr>
        <p:spPr>
          <a:xfrm>
            <a:off x="1028699" y="1227138"/>
            <a:ext cx="7849580" cy="1171409"/>
          </a:xfrm>
          <a:prstGeom prst="rect">
            <a:avLst/>
          </a:prstGeom>
        </p:spPr>
        <p:txBody>
          <a:bodyPr lIns="0" tIns="0" rIns="0" bIns="0" rtlCol="0" anchor="t">
            <a:spAutoFit/>
          </a:bodyPr>
          <a:lstStyle/>
          <a:p>
            <a:pPr algn="l">
              <a:lnSpc>
                <a:spcPts val="9298"/>
              </a:lnSpc>
              <a:spcBef>
                <a:spcPct val="0"/>
              </a:spcBef>
            </a:pPr>
            <a:r>
              <a:rPr lang="en-US" sz="7748" b="1">
                <a:solidFill>
                  <a:srgbClr val="000000"/>
                </a:solidFill>
                <a:latin typeface="DM Sans Bold"/>
                <a:ea typeface="DM Sans Bold"/>
                <a:cs typeface="DM Sans Bold"/>
                <a:sym typeface="DM Sans Bold"/>
              </a:rPr>
              <a:t>Admin Features</a:t>
            </a:r>
          </a:p>
        </p:txBody>
      </p:sp>
      <p:grpSp>
        <p:nvGrpSpPr>
          <p:cNvPr id="12" name="Group 12"/>
          <p:cNvGrpSpPr/>
          <p:nvPr/>
        </p:nvGrpSpPr>
        <p:grpSpPr>
          <a:xfrm>
            <a:off x="1028699" y="4754682"/>
            <a:ext cx="3786004" cy="1321063"/>
            <a:chOff x="0" y="0"/>
            <a:chExt cx="5048005" cy="1761417"/>
          </a:xfrm>
        </p:grpSpPr>
        <p:sp>
          <p:nvSpPr>
            <p:cNvPr id="13" name="TextBox 13"/>
            <p:cNvSpPr txBox="1"/>
            <p:nvPr/>
          </p:nvSpPr>
          <p:spPr>
            <a:xfrm>
              <a:off x="0" y="-952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14" name="TextBox 14"/>
            <p:cNvSpPr txBox="1"/>
            <p:nvPr/>
          </p:nvSpPr>
          <p:spPr>
            <a:xfrm>
              <a:off x="0" y="1214259"/>
              <a:ext cx="5048005" cy="547158"/>
            </a:xfrm>
            <a:prstGeom prst="rect">
              <a:avLst/>
            </a:prstGeom>
          </p:spPr>
          <p:txBody>
            <a:bodyPr lIns="0" tIns="0" rIns="0" bIns="0" rtlCol="0" anchor="t">
              <a:spAutoFit/>
            </a:bodyPr>
            <a:lstStyle/>
            <a:p>
              <a:pPr algn="l">
                <a:lnSpc>
                  <a:spcPts val="3499"/>
                </a:lnSpc>
              </a:pPr>
              <a:endParaRPr/>
            </a:p>
          </p:txBody>
        </p:sp>
      </p:grpSp>
      <p:sp>
        <p:nvSpPr>
          <p:cNvPr id="15" name="TextBox 15"/>
          <p:cNvSpPr txBox="1"/>
          <p:nvPr/>
        </p:nvSpPr>
        <p:spPr>
          <a:xfrm>
            <a:off x="6500783" y="3460336"/>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7. Check User Details</a:t>
            </a:r>
          </a:p>
        </p:txBody>
      </p:sp>
      <p:sp>
        <p:nvSpPr>
          <p:cNvPr id="16" name="TextBox 16"/>
          <p:cNvSpPr txBox="1"/>
          <p:nvPr/>
        </p:nvSpPr>
        <p:spPr>
          <a:xfrm>
            <a:off x="6682564" y="5464938"/>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8. Add new Location</a:t>
            </a:r>
          </a:p>
        </p:txBody>
      </p:sp>
      <p:sp>
        <p:nvSpPr>
          <p:cNvPr id="17" name="TextBox 17"/>
          <p:cNvSpPr txBox="1"/>
          <p:nvPr/>
        </p:nvSpPr>
        <p:spPr>
          <a:xfrm>
            <a:off x="6859926" y="7516355"/>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9. Delete a Location</a:t>
            </a:r>
          </a:p>
        </p:txBody>
      </p:sp>
      <p:sp>
        <p:nvSpPr>
          <p:cNvPr id="18" name="TextBox 18"/>
          <p:cNvSpPr txBox="1"/>
          <p:nvPr/>
        </p:nvSpPr>
        <p:spPr>
          <a:xfrm>
            <a:off x="17259300" y="9812292"/>
            <a:ext cx="620058"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08</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Freeform 2" descr="a blurred colorful gradient shape"/>
          <p:cNvSpPr/>
          <p:nvPr/>
        </p:nvSpPr>
        <p:spPr>
          <a:xfrm rot="6048134" flipH="1">
            <a:off x="2014210" y="-2985758"/>
            <a:ext cx="15136400" cy="15644858"/>
          </a:xfrm>
          <a:custGeom>
            <a:avLst/>
            <a:gdLst/>
            <a:ahLst/>
            <a:cxnLst/>
            <a:rect l="l" t="t" r="r" b="b"/>
            <a:pathLst>
              <a:path w="15136400" h="15644858">
                <a:moveTo>
                  <a:pt x="15136400" y="0"/>
                </a:moveTo>
                <a:lnTo>
                  <a:pt x="0" y="0"/>
                </a:lnTo>
                <a:lnTo>
                  <a:pt x="0" y="15644858"/>
                </a:lnTo>
                <a:lnTo>
                  <a:pt x="15136400" y="15644858"/>
                </a:lnTo>
                <a:lnTo>
                  <a:pt x="15136400" y="0"/>
                </a:lnTo>
                <a:close/>
              </a:path>
            </a:pathLst>
          </a:custGeom>
          <a:blipFill>
            <a:blip r:embed="rId2"/>
            <a:stretch>
              <a:fillRect/>
            </a:stretch>
          </a:blipFill>
        </p:spPr>
      </p:sp>
      <p:sp>
        <p:nvSpPr>
          <p:cNvPr id="3" name="AutoShape 3">
            <a:extLst>
              <a:ext uri="{C183D7F6-B498-43B3-948B-1728B52AA6E4}">
                <adec:decorative xmlns:adec="http://schemas.microsoft.com/office/drawing/2017/decorative" xmlns="" val="1"/>
              </a:ext>
            </a:extLst>
          </p:cNvPr>
          <p:cNvSpPr/>
          <p:nvPr/>
        </p:nvSpPr>
        <p:spPr>
          <a:xfrm>
            <a:off x="1028699" y="2583641"/>
            <a:ext cx="16230600" cy="4762"/>
          </a:xfrm>
          <a:prstGeom prst="line">
            <a:avLst/>
          </a:prstGeom>
          <a:ln w="9525" cap="flat">
            <a:solidFill>
              <a:srgbClr val="000000"/>
            </a:solidFill>
            <a:prstDash val="solid"/>
            <a:headEnd type="none" w="sm" len="sm"/>
            <a:tailEnd type="none" w="sm" len="sm"/>
          </a:ln>
        </p:spPr>
      </p:sp>
      <p:sp>
        <p:nvSpPr>
          <p:cNvPr id="4" name="Freeform 4"/>
          <p:cNvSpPr/>
          <p:nvPr/>
        </p:nvSpPr>
        <p:spPr>
          <a:xfrm>
            <a:off x="800661" y="4386181"/>
            <a:ext cx="4782682" cy="3807721"/>
          </a:xfrm>
          <a:custGeom>
            <a:avLst/>
            <a:gdLst/>
            <a:ahLst/>
            <a:cxnLst/>
            <a:rect l="l" t="t" r="r" b="b"/>
            <a:pathLst>
              <a:path w="4782682" h="3807721">
                <a:moveTo>
                  <a:pt x="0" y="0"/>
                </a:moveTo>
                <a:lnTo>
                  <a:pt x="4782681" y="0"/>
                </a:lnTo>
                <a:lnTo>
                  <a:pt x="4782681" y="3807721"/>
                </a:lnTo>
                <a:lnTo>
                  <a:pt x="0" y="3807721"/>
                </a:lnTo>
                <a:lnTo>
                  <a:pt x="0" y="0"/>
                </a:lnTo>
                <a:close/>
              </a:path>
            </a:pathLst>
          </a:custGeom>
          <a:blipFill>
            <a:blip r:embed="rId3"/>
            <a:stretch>
              <a:fillRect/>
            </a:stretch>
          </a:blipFill>
        </p:spPr>
      </p:sp>
      <p:sp>
        <p:nvSpPr>
          <p:cNvPr id="5" name="Freeform 5"/>
          <p:cNvSpPr/>
          <p:nvPr/>
        </p:nvSpPr>
        <p:spPr>
          <a:xfrm rot="-374394">
            <a:off x="5438296" y="4538395"/>
            <a:ext cx="2843260" cy="778342"/>
          </a:xfrm>
          <a:custGeom>
            <a:avLst/>
            <a:gdLst/>
            <a:ahLst/>
            <a:cxnLst/>
            <a:rect l="l" t="t" r="r" b="b"/>
            <a:pathLst>
              <a:path w="2843260" h="778342">
                <a:moveTo>
                  <a:pt x="0" y="0"/>
                </a:moveTo>
                <a:lnTo>
                  <a:pt x="2843260" y="0"/>
                </a:lnTo>
                <a:lnTo>
                  <a:pt x="2843260" y="778343"/>
                </a:lnTo>
                <a:lnTo>
                  <a:pt x="0" y="7783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rot="747220">
            <a:off x="5460904" y="7814582"/>
            <a:ext cx="2843260" cy="778342"/>
          </a:xfrm>
          <a:custGeom>
            <a:avLst/>
            <a:gdLst/>
            <a:ahLst/>
            <a:cxnLst/>
            <a:rect l="l" t="t" r="r" b="b"/>
            <a:pathLst>
              <a:path w="2843260" h="778342">
                <a:moveTo>
                  <a:pt x="0" y="0"/>
                </a:moveTo>
                <a:lnTo>
                  <a:pt x="2843260" y="0"/>
                </a:lnTo>
                <a:lnTo>
                  <a:pt x="2843260" y="778343"/>
                </a:lnTo>
                <a:lnTo>
                  <a:pt x="0" y="778343"/>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7" name="Freeform 7"/>
          <p:cNvSpPr/>
          <p:nvPr/>
        </p:nvSpPr>
        <p:spPr>
          <a:xfrm>
            <a:off x="11243848" y="2778732"/>
            <a:ext cx="4970685" cy="3951900"/>
          </a:xfrm>
          <a:custGeom>
            <a:avLst/>
            <a:gdLst/>
            <a:ahLst/>
            <a:cxnLst/>
            <a:rect l="l" t="t" r="r" b="b"/>
            <a:pathLst>
              <a:path w="4970685" h="3951900">
                <a:moveTo>
                  <a:pt x="0" y="0"/>
                </a:moveTo>
                <a:lnTo>
                  <a:pt x="4970685" y="0"/>
                </a:lnTo>
                <a:lnTo>
                  <a:pt x="4970685" y="3951900"/>
                </a:lnTo>
                <a:lnTo>
                  <a:pt x="0" y="3951900"/>
                </a:lnTo>
                <a:lnTo>
                  <a:pt x="0" y="0"/>
                </a:lnTo>
                <a:close/>
              </a:path>
            </a:pathLst>
          </a:custGeom>
          <a:blipFill>
            <a:blip r:embed="rId6"/>
            <a:stretch>
              <a:fillRect/>
            </a:stretch>
          </a:blipFill>
        </p:spPr>
      </p:sp>
      <p:sp>
        <p:nvSpPr>
          <p:cNvPr id="8" name="Freeform 8"/>
          <p:cNvSpPr/>
          <p:nvPr/>
        </p:nvSpPr>
        <p:spPr>
          <a:xfrm>
            <a:off x="11148809" y="7294733"/>
            <a:ext cx="5065724" cy="909021"/>
          </a:xfrm>
          <a:custGeom>
            <a:avLst/>
            <a:gdLst/>
            <a:ahLst/>
            <a:cxnLst/>
            <a:rect l="l" t="t" r="r" b="b"/>
            <a:pathLst>
              <a:path w="5065724" h="909021">
                <a:moveTo>
                  <a:pt x="0" y="0"/>
                </a:moveTo>
                <a:lnTo>
                  <a:pt x="5065724" y="0"/>
                </a:lnTo>
                <a:lnTo>
                  <a:pt x="5065724" y="909020"/>
                </a:lnTo>
                <a:lnTo>
                  <a:pt x="0" y="909020"/>
                </a:lnTo>
                <a:lnTo>
                  <a:pt x="0" y="0"/>
                </a:lnTo>
                <a:close/>
              </a:path>
            </a:pathLst>
          </a:custGeom>
          <a:blipFill>
            <a:blip r:embed="rId7"/>
            <a:stretch>
              <a:fillRect/>
            </a:stretch>
          </a:blipFill>
        </p:spPr>
      </p:sp>
      <p:sp>
        <p:nvSpPr>
          <p:cNvPr id="9" name="Freeform 9"/>
          <p:cNvSpPr/>
          <p:nvPr/>
        </p:nvSpPr>
        <p:spPr>
          <a:xfrm>
            <a:off x="11148809" y="8203753"/>
            <a:ext cx="5065724" cy="1674507"/>
          </a:xfrm>
          <a:custGeom>
            <a:avLst/>
            <a:gdLst/>
            <a:ahLst/>
            <a:cxnLst/>
            <a:rect l="l" t="t" r="r" b="b"/>
            <a:pathLst>
              <a:path w="5065724" h="1674507">
                <a:moveTo>
                  <a:pt x="0" y="0"/>
                </a:moveTo>
                <a:lnTo>
                  <a:pt x="5065724" y="0"/>
                </a:lnTo>
                <a:lnTo>
                  <a:pt x="5065724" y="1674507"/>
                </a:lnTo>
                <a:lnTo>
                  <a:pt x="0" y="1674507"/>
                </a:lnTo>
                <a:lnTo>
                  <a:pt x="0" y="0"/>
                </a:lnTo>
                <a:close/>
              </a:path>
            </a:pathLst>
          </a:custGeom>
          <a:blipFill>
            <a:blip r:embed="rId8"/>
            <a:stretch>
              <a:fillRect t="-3859" b="-3859"/>
            </a:stretch>
          </a:blipFill>
        </p:spPr>
      </p:sp>
      <p:sp>
        <p:nvSpPr>
          <p:cNvPr id="10" name="TextBox 10"/>
          <p:cNvSpPr txBox="1"/>
          <p:nvPr/>
        </p:nvSpPr>
        <p:spPr>
          <a:xfrm>
            <a:off x="1028699" y="1227138"/>
            <a:ext cx="7849580" cy="1171409"/>
          </a:xfrm>
          <a:prstGeom prst="rect">
            <a:avLst/>
          </a:prstGeom>
        </p:spPr>
        <p:txBody>
          <a:bodyPr lIns="0" tIns="0" rIns="0" bIns="0" rtlCol="0" anchor="t">
            <a:spAutoFit/>
          </a:bodyPr>
          <a:lstStyle/>
          <a:p>
            <a:pPr algn="l">
              <a:lnSpc>
                <a:spcPts val="9298"/>
              </a:lnSpc>
              <a:spcBef>
                <a:spcPct val="0"/>
              </a:spcBef>
            </a:pPr>
            <a:r>
              <a:rPr lang="en-US" sz="7748" b="1">
                <a:solidFill>
                  <a:srgbClr val="000000"/>
                </a:solidFill>
                <a:latin typeface="DM Sans Bold"/>
                <a:ea typeface="DM Sans Bold"/>
                <a:cs typeface="DM Sans Bold"/>
                <a:sym typeface="DM Sans Bold"/>
              </a:rPr>
              <a:t>Admin Features</a:t>
            </a:r>
          </a:p>
        </p:txBody>
      </p:sp>
      <p:grpSp>
        <p:nvGrpSpPr>
          <p:cNvPr id="11" name="Group 11"/>
          <p:cNvGrpSpPr/>
          <p:nvPr/>
        </p:nvGrpSpPr>
        <p:grpSpPr>
          <a:xfrm>
            <a:off x="1028699" y="4754682"/>
            <a:ext cx="3786004" cy="1321063"/>
            <a:chOff x="0" y="0"/>
            <a:chExt cx="5048005" cy="1761417"/>
          </a:xfrm>
        </p:grpSpPr>
        <p:sp>
          <p:nvSpPr>
            <p:cNvPr id="12" name="TextBox 12"/>
            <p:cNvSpPr txBox="1"/>
            <p:nvPr/>
          </p:nvSpPr>
          <p:spPr>
            <a:xfrm>
              <a:off x="0" y="-952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13" name="TextBox 13"/>
            <p:cNvSpPr txBox="1"/>
            <p:nvPr/>
          </p:nvSpPr>
          <p:spPr>
            <a:xfrm>
              <a:off x="0" y="1214259"/>
              <a:ext cx="5048005" cy="547158"/>
            </a:xfrm>
            <a:prstGeom prst="rect">
              <a:avLst/>
            </a:prstGeom>
          </p:spPr>
          <p:txBody>
            <a:bodyPr lIns="0" tIns="0" rIns="0" bIns="0" rtlCol="0" anchor="t">
              <a:spAutoFit/>
            </a:bodyPr>
            <a:lstStyle/>
            <a:p>
              <a:pPr algn="l">
                <a:lnSpc>
                  <a:spcPts val="3499"/>
                </a:lnSpc>
              </a:pPr>
              <a:endParaRPr/>
            </a:p>
          </p:txBody>
        </p:sp>
      </p:grpSp>
      <p:sp>
        <p:nvSpPr>
          <p:cNvPr id="14" name="TextBox 14"/>
          <p:cNvSpPr txBox="1"/>
          <p:nvPr/>
        </p:nvSpPr>
        <p:spPr>
          <a:xfrm>
            <a:off x="6482467" y="3817914"/>
            <a:ext cx="3665934"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10. Check All Location</a:t>
            </a:r>
          </a:p>
        </p:txBody>
      </p:sp>
      <p:sp>
        <p:nvSpPr>
          <p:cNvPr id="15" name="TextBox 15"/>
          <p:cNvSpPr txBox="1"/>
          <p:nvPr/>
        </p:nvSpPr>
        <p:spPr>
          <a:xfrm>
            <a:off x="7045311" y="7212027"/>
            <a:ext cx="3665934" cy="86042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DM Sans Bold"/>
                <a:ea typeface="DM Sans Bold"/>
                <a:cs typeface="DM Sans Bold"/>
                <a:sym typeface="DM Sans Bold"/>
              </a:rPr>
              <a:t>11. Logout and return homepage</a:t>
            </a:r>
          </a:p>
        </p:txBody>
      </p:sp>
      <p:sp>
        <p:nvSpPr>
          <p:cNvPr id="16" name="TextBox 16"/>
          <p:cNvSpPr txBox="1"/>
          <p:nvPr/>
        </p:nvSpPr>
        <p:spPr>
          <a:xfrm>
            <a:off x="17259300" y="9812292"/>
            <a:ext cx="620058"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09</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BF5"/>
        </a:solidFill>
        <a:effectLst/>
      </p:bgPr>
    </p:bg>
    <p:spTree>
      <p:nvGrpSpPr>
        <p:cNvPr id="1" name=""/>
        <p:cNvGrpSpPr/>
        <p:nvPr/>
      </p:nvGrpSpPr>
      <p:grpSpPr>
        <a:xfrm>
          <a:off x="0" y="0"/>
          <a:ext cx="0" cy="0"/>
          <a:chOff x="0" y="0"/>
          <a:chExt cx="0" cy="0"/>
        </a:xfrm>
      </p:grpSpPr>
      <p:sp>
        <p:nvSpPr>
          <p:cNvPr id="2" name="AutoShape 2">
            <a:extLst>
              <a:ext uri="{C183D7F6-B498-43B3-948B-1728B52AA6E4}">
                <adec:decorative xmlns:adec="http://schemas.microsoft.com/office/drawing/2017/decorative" xmlns="" val="1"/>
              </a:ext>
            </a:extLst>
          </p:cNvPr>
          <p:cNvSpPr/>
          <p:nvPr/>
        </p:nvSpPr>
        <p:spPr>
          <a:xfrm>
            <a:off x="547285" y="2405062"/>
            <a:ext cx="16230600" cy="4762"/>
          </a:xfrm>
          <a:prstGeom prst="line">
            <a:avLst/>
          </a:prstGeom>
          <a:ln w="9525" cap="flat">
            <a:solidFill>
              <a:srgbClr val="000000"/>
            </a:solidFill>
            <a:prstDash val="solid"/>
            <a:headEnd type="none" w="sm" len="sm"/>
            <a:tailEnd type="none" w="sm" len="sm"/>
          </a:ln>
        </p:spPr>
      </p:sp>
      <p:sp>
        <p:nvSpPr>
          <p:cNvPr id="3" name="Freeform 3"/>
          <p:cNvSpPr/>
          <p:nvPr/>
        </p:nvSpPr>
        <p:spPr>
          <a:xfrm>
            <a:off x="8766140" y="6167229"/>
            <a:ext cx="7395011" cy="2148977"/>
          </a:xfrm>
          <a:custGeom>
            <a:avLst/>
            <a:gdLst/>
            <a:ahLst/>
            <a:cxnLst/>
            <a:rect l="l" t="t" r="r" b="b"/>
            <a:pathLst>
              <a:path w="7395011" h="2148977">
                <a:moveTo>
                  <a:pt x="0" y="0"/>
                </a:moveTo>
                <a:lnTo>
                  <a:pt x="7395011" y="0"/>
                </a:lnTo>
                <a:lnTo>
                  <a:pt x="7395011" y="2148978"/>
                </a:lnTo>
                <a:lnTo>
                  <a:pt x="0" y="2148978"/>
                </a:lnTo>
                <a:lnTo>
                  <a:pt x="0" y="0"/>
                </a:lnTo>
                <a:close/>
              </a:path>
            </a:pathLst>
          </a:custGeom>
          <a:blipFill>
            <a:blip r:embed="rId2"/>
            <a:stretch>
              <a:fillRect t="-125" b="-125"/>
            </a:stretch>
          </a:blipFill>
        </p:spPr>
      </p:sp>
      <p:sp>
        <p:nvSpPr>
          <p:cNvPr id="4" name="TextBox 4"/>
          <p:cNvSpPr txBox="1"/>
          <p:nvPr/>
        </p:nvSpPr>
        <p:spPr>
          <a:xfrm>
            <a:off x="1312767" y="2938824"/>
            <a:ext cx="6041045" cy="1810385"/>
          </a:xfrm>
          <a:prstGeom prst="rect">
            <a:avLst/>
          </a:prstGeom>
        </p:spPr>
        <p:txBody>
          <a:bodyPr lIns="0" tIns="0" rIns="0" bIns="0" rtlCol="0" anchor="t">
            <a:spAutoFit/>
          </a:bodyPr>
          <a:lstStyle/>
          <a:p>
            <a:pPr algn="ctr">
              <a:lnSpc>
                <a:spcPts val="3639"/>
              </a:lnSpc>
            </a:pPr>
            <a:r>
              <a:rPr lang="en-US" sz="2599" b="1">
                <a:solidFill>
                  <a:srgbClr val="000000"/>
                </a:solidFill>
                <a:latin typeface="DM Sans Bold"/>
                <a:ea typeface="DM Sans Bold"/>
                <a:cs typeface="DM Sans Bold"/>
                <a:sym typeface="DM Sans Bold"/>
              </a:rPr>
              <a:t>When you select option 2 then :</a:t>
            </a:r>
          </a:p>
          <a:p>
            <a:pPr algn="ctr">
              <a:lnSpc>
                <a:spcPts val="3639"/>
              </a:lnSpc>
              <a:spcBef>
                <a:spcPct val="0"/>
              </a:spcBef>
            </a:pPr>
            <a:r>
              <a:rPr lang="en-US" sz="2599" b="1">
                <a:solidFill>
                  <a:srgbClr val="000000"/>
                </a:solidFill>
                <a:latin typeface="DM Sans Bold"/>
                <a:ea typeface="DM Sans Bold"/>
                <a:cs typeface="DM Sans Bold"/>
                <a:sym typeface="DM Sans Bold"/>
              </a:rPr>
              <a:t>Now, there will be 3 options. If the account is created then I will not log in or create new logging.</a:t>
            </a:r>
          </a:p>
        </p:txBody>
      </p:sp>
      <p:grpSp>
        <p:nvGrpSpPr>
          <p:cNvPr id="5" name="Group 5"/>
          <p:cNvGrpSpPr/>
          <p:nvPr/>
        </p:nvGrpSpPr>
        <p:grpSpPr>
          <a:xfrm>
            <a:off x="344585" y="3043373"/>
            <a:ext cx="3786004" cy="2836040"/>
            <a:chOff x="0" y="0"/>
            <a:chExt cx="5048005" cy="3781387"/>
          </a:xfrm>
        </p:grpSpPr>
        <p:sp>
          <p:nvSpPr>
            <p:cNvPr id="6" name="TextBox 6"/>
            <p:cNvSpPr txBox="1"/>
            <p:nvPr/>
          </p:nvSpPr>
          <p:spPr>
            <a:xfrm>
              <a:off x="0" y="2010445"/>
              <a:ext cx="5048005" cy="720725"/>
            </a:xfrm>
            <a:prstGeom prst="rect">
              <a:avLst/>
            </a:prstGeom>
          </p:spPr>
          <p:txBody>
            <a:bodyPr lIns="0" tIns="0" rIns="0" bIns="0" rtlCol="0" anchor="t">
              <a:spAutoFit/>
            </a:bodyPr>
            <a:lstStyle/>
            <a:p>
              <a:pPr marL="0" lvl="0" indent="0" algn="l">
                <a:lnSpc>
                  <a:spcPts val="4200"/>
                </a:lnSpc>
                <a:spcBef>
                  <a:spcPct val="0"/>
                </a:spcBef>
              </a:pPr>
              <a:endParaRPr/>
            </a:p>
          </p:txBody>
        </p:sp>
        <p:sp>
          <p:nvSpPr>
            <p:cNvPr id="7" name="TextBox 7"/>
            <p:cNvSpPr txBox="1"/>
            <p:nvPr/>
          </p:nvSpPr>
          <p:spPr>
            <a:xfrm>
              <a:off x="0" y="3234228"/>
              <a:ext cx="5048005" cy="547158"/>
            </a:xfrm>
            <a:prstGeom prst="rect">
              <a:avLst/>
            </a:prstGeom>
          </p:spPr>
          <p:txBody>
            <a:bodyPr lIns="0" tIns="0" rIns="0" bIns="0" rtlCol="0" anchor="t">
              <a:spAutoFit/>
            </a:bodyPr>
            <a:lstStyle/>
            <a:p>
              <a:pPr algn="l">
                <a:lnSpc>
                  <a:spcPts val="3499"/>
                </a:lnSpc>
              </a:pPr>
              <a:endParaRPr/>
            </a:p>
          </p:txBody>
        </p:sp>
        <p:sp>
          <p:nvSpPr>
            <p:cNvPr id="8" name="Freeform 8"/>
            <p:cNvSpPr/>
            <p:nvPr/>
          </p:nvSpPr>
          <p:spPr>
            <a:xfrm>
              <a:off x="2" y="0"/>
              <a:ext cx="1083592" cy="1360675"/>
            </a:xfrm>
            <a:custGeom>
              <a:avLst/>
              <a:gdLst/>
              <a:ahLst/>
              <a:cxnLst/>
              <a:rect l="l" t="t" r="r" b="b"/>
              <a:pathLst>
                <a:path w="1083592" h="1360675">
                  <a:moveTo>
                    <a:pt x="0" y="0"/>
                  </a:moveTo>
                  <a:lnTo>
                    <a:pt x="1083592" y="0"/>
                  </a:lnTo>
                  <a:lnTo>
                    <a:pt x="1083592" y="1360675"/>
                  </a:lnTo>
                  <a:lnTo>
                    <a:pt x="0" y="1360675"/>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grpSp>
      <p:sp>
        <p:nvSpPr>
          <p:cNvPr id="9" name="Freeform 9"/>
          <p:cNvSpPr/>
          <p:nvPr/>
        </p:nvSpPr>
        <p:spPr>
          <a:xfrm>
            <a:off x="8766140" y="2575259"/>
            <a:ext cx="7395011" cy="3304154"/>
          </a:xfrm>
          <a:custGeom>
            <a:avLst/>
            <a:gdLst/>
            <a:ahLst/>
            <a:cxnLst/>
            <a:rect l="l" t="t" r="r" b="b"/>
            <a:pathLst>
              <a:path w="7395011" h="3304154">
                <a:moveTo>
                  <a:pt x="0" y="0"/>
                </a:moveTo>
                <a:lnTo>
                  <a:pt x="7395011" y="0"/>
                </a:lnTo>
                <a:lnTo>
                  <a:pt x="7395011" y="3304154"/>
                </a:lnTo>
                <a:lnTo>
                  <a:pt x="0" y="3304154"/>
                </a:lnTo>
                <a:lnTo>
                  <a:pt x="0" y="0"/>
                </a:lnTo>
                <a:close/>
              </a:path>
            </a:pathLst>
          </a:custGeom>
          <a:blipFill>
            <a:blip r:embed="rId5"/>
            <a:stretch>
              <a:fillRect/>
            </a:stretch>
          </a:blipFill>
        </p:spPr>
      </p:sp>
      <p:sp>
        <p:nvSpPr>
          <p:cNvPr id="10" name="TextBox 10"/>
          <p:cNvSpPr txBox="1"/>
          <p:nvPr/>
        </p:nvSpPr>
        <p:spPr>
          <a:xfrm>
            <a:off x="1028700" y="765800"/>
            <a:ext cx="8115299" cy="1381125"/>
          </a:xfrm>
          <a:prstGeom prst="rect">
            <a:avLst/>
          </a:prstGeom>
        </p:spPr>
        <p:txBody>
          <a:bodyPr lIns="0" tIns="0" rIns="0" bIns="0" rtlCol="0" anchor="t">
            <a:spAutoFit/>
          </a:bodyPr>
          <a:lstStyle/>
          <a:p>
            <a:pPr algn="l">
              <a:lnSpc>
                <a:spcPts val="10800"/>
              </a:lnSpc>
              <a:spcBef>
                <a:spcPct val="0"/>
              </a:spcBef>
            </a:pPr>
            <a:r>
              <a:rPr lang="en-US" sz="9000" b="1">
                <a:solidFill>
                  <a:srgbClr val="000000"/>
                </a:solidFill>
                <a:latin typeface="DM Sans Bold"/>
                <a:ea typeface="DM Sans Bold"/>
                <a:cs typeface="DM Sans Bold"/>
                <a:sym typeface="DM Sans Bold"/>
              </a:rPr>
              <a:t>User Features</a:t>
            </a:r>
          </a:p>
        </p:txBody>
      </p:sp>
      <p:sp>
        <p:nvSpPr>
          <p:cNvPr id="11" name="TextBox 11"/>
          <p:cNvSpPr txBox="1"/>
          <p:nvPr/>
        </p:nvSpPr>
        <p:spPr>
          <a:xfrm>
            <a:off x="17517706" y="9812292"/>
            <a:ext cx="361652" cy="242231"/>
          </a:xfrm>
          <a:prstGeom prst="rect">
            <a:avLst/>
          </a:prstGeom>
        </p:spPr>
        <p:txBody>
          <a:bodyPr lIns="0" tIns="0" rIns="0" bIns="0" rtlCol="0" anchor="t">
            <a:spAutoFit/>
          </a:bodyPr>
          <a:lstStyle/>
          <a:p>
            <a:pPr algn="ctr">
              <a:lnSpc>
                <a:spcPts val="1620"/>
              </a:lnSpc>
            </a:pPr>
            <a:r>
              <a:rPr lang="en-US" sz="2189">
                <a:solidFill>
                  <a:srgbClr val="031040"/>
                </a:solidFill>
                <a:latin typeface="Saira"/>
                <a:ea typeface="Saira"/>
                <a:cs typeface="Saira"/>
                <a:sym typeface="Saira"/>
              </a:rPr>
              <a:t>10</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399</Words>
  <Application>Microsoft Office PowerPoint</Application>
  <PresentationFormat>Custom</PresentationFormat>
  <Paragraphs>96</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DM Sans Bold</vt:lpstr>
      <vt:lpstr>DM Sans</vt:lpstr>
      <vt:lpstr>Calibri</vt:lpstr>
      <vt:lpstr>Arial</vt:lpstr>
      <vt:lpstr>Saira</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Ride Sharing System</dc:title>
  <cp:lastModifiedBy>WALTON</cp:lastModifiedBy>
  <cp:revision>7</cp:revision>
  <dcterms:created xsi:type="dcterms:W3CDTF">2006-08-16T00:00:00Z</dcterms:created>
  <dcterms:modified xsi:type="dcterms:W3CDTF">2024-12-14T23:21:45Z</dcterms:modified>
  <dc:identifier>DAGZMJ6EpiI</dc:identifier>
</cp:coreProperties>
</file>